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8" r:id="rId9"/>
    <p:sldId id="263" r:id="rId10"/>
    <p:sldId id="264" r:id="rId11"/>
    <p:sldId id="265" r:id="rId12"/>
    <p:sldId id="266" r:id="rId13"/>
    <p:sldId id="267" r:id="rId14"/>
  </p:sldIdLst>
  <p:sldSz cx="14630400" cy="8229600"/>
  <p:notesSz cx="8229600" cy="14630400"/>
  <p:embeddedFontLst>
    <p:embeddedFont>
      <p:font typeface="Aldhabi" panose="01000000000000000000" pitchFamily="2" charset="-78"/>
      <p:regular r:id="rId16"/>
    </p:embeddedFont>
    <p:embeddedFont>
      <p:font typeface="Bricolage Grotesque Semi Bold" panose="020B0604020202020204" charset="0"/>
      <p:regular r:id="rId17"/>
    </p:embeddedFont>
    <p:embeddedFont>
      <p:font typeface="Consolas" panose="020B0609020204030204" pitchFamily="49" charset="0"/>
      <p:regular r:id="rId18"/>
      <p:bold r:id="rId19"/>
      <p:italic r:id="rId20"/>
      <p:boldItalic r:id="rId21"/>
    </p:embeddedFont>
    <p:embeddedFont>
      <p:font typeface="Inter" panose="020B0604020202020204" charset="0"/>
      <p:regular r:id="rId22"/>
    </p:embeddedFont>
    <p:embeddedFont>
      <p:font typeface="Segoe UI" panose="020B0502040204020203" pitchFamily="34" charset="0"/>
      <p:regular r:id="rId23"/>
      <p:bold r:id="rId24"/>
      <p:italic r:id="rId25"/>
      <p:boldItalic r:id="rId26"/>
    </p:embeddedFont>
  </p:embeddedFontLst>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28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hyperlink" Target="mailto:engosamahsaeed@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hyperlink" Target="http://localhost:8080/"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519470" y="1164516"/>
            <a:ext cx="5760720" cy="5760720"/>
          </a:xfrm>
          <a:prstGeom prst="rect">
            <a:avLst/>
          </a:prstGeom>
        </p:spPr>
      </p:pic>
      <p:sp>
        <p:nvSpPr>
          <p:cNvPr id="3" name="Text 0"/>
          <p:cNvSpPr/>
          <p:nvPr/>
        </p:nvSpPr>
        <p:spPr>
          <a:xfrm>
            <a:off x="6280190" y="512214"/>
            <a:ext cx="7556421" cy="2887202"/>
          </a:xfrm>
          <a:prstGeom prst="rect">
            <a:avLst/>
          </a:prstGeom>
          <a:noFill/>
          <a:ln/>
        </p:spPr>
        <p:txBody>
          <a:bodyPr wrap="square" lIns="0" tIns="0" rIns="0" bIns="0" rtlCol="0" anchor="t"/>
          <a:lstStyle/>
          <a:p>
            <a:pPr marL="0" indent="0" algn="ctr">
              <a:lnSpc>
                <a:spcPts val="5550"/>
              </a:lnSpc>
              <a:buNone/>
            </a:pPr>
            <a:r>
              <a:rPr lang="en-US" sz="5000" dirty="0" err="1">
                <a:solidFill>
                  <a:schemeClr val="accent4">
                    <a:lumMod val="75000"/>
                  </a:schemeClr>
                </a:solidFill>
                <a:latin typeface="Bricolage Grotesque Semi Bold" pitchFamily="34" charset="0"/>
                <a:ea typeface="Bricolage Grotesque Semi Bold" pitchFamily="34" charset="-122"/>
              </a:rPr>
              <a:t>PhoneInfoga</a:t>
            </a:r>
            <a:endParaRPr lang="en-US" sz="5000" dirty="0">
              <a:solidFill>
                <a:schemeClr val="accent4">
                  <a:lumMod val="75000"/>
                </a:schemeClr>
              </a:solidFill>
              <a:latin typeface="Bricolage Grotesque Semi Bold" pitchFamily="34" charset="0"/>
              <a:ea typeface="Bricolage Grotesque Semi Bold" pitchFamily="34" charset="-122"/>
            </a:endParaRPr>
          </a:p>
          <a:p>
            <a:pPr marL="0" indent="0" algn="ctr">
              <a:lnSpc>
                <a:spcPts val="5550"/>
              </a:lnSpc>
              <a:buNone/>
            </a:pPr>
            <a:endParaRPr lang="en-US" sz="4450" dirty="0">
              <a:solidFill>
                <a:srgbClr val="2C2926"/>
              </a:solidFill>
              <a:latin typeface="Bricolage Grotesque Semi Bold" pitchFamily="34" charset="0"/>
              <a:ea typeface="Bricolage Grotesque Semi Bold" pitchFamily="34" charset="-122"/>
            </a:endParaRPr>
          </a:p>
          <a:p>
            <a:pPr marL="0" indent="0" algn="ctr">
              <a:lnSpc>
                <a:spcPts val="5550"/>
              </a:lnSpc>
              <a:buNone/>
            </a:pPr>
            <a:r>
              <a:rPr lang="en-US" sz="4000" dirty="0" err="1">
                <a:solidFill>
                  <a:srgbClr val="2C2926"/>
                </a:solidFill>
                <a:latin typeface="Bricolage Grotesque Semi Bold" pitchFamily="34" charset="0"/>
                <a:ea typeface="Bricolage Grotesque Semi Bold" pitchFamily="34" charset="-122"/>
              </a:rPr>
              <a:t>أداة</a:t>
            </a:r>
            <a:r>
              <a:rPr lang="en-US" sz="4000" dirty="0">
                <a:solidFill>
                  <a:srgbClr val="2C2926"/>
                </a:solidFill>
                <a:latin typeface="Bricolage Grotesque Semi Bold" pitchFamily="34" charset="0"/>
                <a:ea typeface="Bricolage Grotesque Semi Bold" pitchFamily="34" charset="-122"/>
              </a:rPr>
              <a:t> استخبارات المصادر المفتوحة لأرقام الهواتف</a:t>
            </a:r>
            <a:endParaRPr lang="en-US" sz="4000" dirty="0"/>
          </a:p>
        </p:txBody>
      </p:sp>
      <p:sp>
        <p:nvSpPr>
          <p:cNvPr id="4" name="Text 0">
            <a:extLst>
              <a:ext uri="{FF2B5EF4-FFF2-40B4-BE49-F238E27FC236}">
                <a16:creationId xmlns:a16="http://schemas.microsoft.com/office/drawing/2014/main" id="{EE15C081-B11C-FCD8-3FF3-26F68FE4683B}"/>
              </a:ext>
            </a:extLst>
          </p:cNvPr>
          <p:cNvSpPr/>
          <p:nvPr/>
        </p:nvSpPr>
        <p:spPr>
          <a:xfrm>
            <a:off x="6280190" y="3732342"/>
            <a:ext cx="7556421" cy="1560427"/>
          </a:xfrm>
          <a:prstGeom prst="rect">
            <a:avLst/>
          </a:prstGeom>
          <a:noFill/>
          <a:ln/>
        </p:spPr>
        <p:txBody>
          <a:bodyPr wrap="square" lIns="0" tIns="0" rIns="0" bIns="0" rtlCol="0" anchor="t"/>
          <a:lstStyle/>
          <a:p>
            <a:pPr marL="0" indent="0" algn="ctr">
              <a:lnSpc>
                <a:spcPts val="5550"/>
              </a:lnSpc>
              <a:buNone/>
            </a:pPr>
            <a:r>
              <a:rPr lang="ar-SA" sz="3500" dirty="0">
                <a:solidFill>
                  <a:schemeClr val="accent4">
                    <a:lumMod val="75000"/>
                  </a:schemeClr>
                </a:solidFill>
                <a:latin typeface="Bricolage Grotesque Semi Bold" pitchFamily="34" charset="0"/>
                <a:ea typeface="Bricolage Grotesque Semi Bold" pitchFamily="34" charset="-122"/>
              </a:rPr>
              <a:t>عمل الطالب :</a:t>
            </a:r>
            <a:endParaRPr lang="en-US" sz="3500" dirty="0">
              <a:solidFill>
                <a:srgbClr val="2C2926"/>
              </a:solidFill>
              <a:latin typeface="Bricolage Grotesque Semi Bold" pitchFamily="34" charset="0"/>
              <a:ea typeface="Bricolage Grotesque Semi Bold" pitchFamily="34" charset="-122"/>
            </a:endParaRPr>
          </a:p>
          <a:p>
            <a:pPr marL="0" indent="0" algn="ctr">
              <a:lnSpc>
                <a:spcPts val="5550"/>
              </a:lnSpc>
              <a:buNone/>
            </a:pPr>
            <a:r>
              <a:rPr lang="ar-SA" sz="3000" dirty="0">
                <a:solidFill>
                  <a:srgbClr val="2C2926"/>
                </a:solidFill>
                <a:latin typeface="Bricolage Grotesque Semi Bold" pitchFamily="34" charset="0"/>
              </a:rPr>
              <a:t>أسامة سعيد محمد حمود سعيد</a:t>
            </a:r>
            <a:endParaRPr lang="en-US" sz="3000" dirty="0"/>
          </a:p>
        </p:txBody>
      </p:sp>
      <p:sp>
        <p:nvSpPr>
          <p:cNvPr id="5" name="Text 0">
            <a:extLst>
              <a:ext uri="{FF2B5EF4-FFF2-40B4-BE49-F238E27FC236}">
                <a16:creationId xmlns:a16="http://schemas.microsoft.com/office/drawing/2014/main" id="{F07EC71F-DB20-8DF5-78C2-75ED11B0A677}"/>
              </a:ext>
            </a:extLst>
          </p:cNvPr>
          <p:cNvSpPr/>
          <p:nvPr/>
        </p:nvSpPr>
        <p:spPr>
          <a:xfrm>
            <a:off x="6280189" y="5364809"/>
            <a:ext cx="7556421" cy="1560427"/>
          </a:xfrm>
          <a:prstGeom prst="rect">
            <a:avLst/>
          </a:prstGeom>
          <a:noFill/>
          <a:ln/>
        </p:spPr>
        <p:txBody>
          <a:bodyPr wrap="square" lIns="0" tIns="0" rIns="0" bIns="0" rtlCol="0" anchor="t"/>
          <a:lstStyle/>
          <a:p>
            <a:pPr marL="0" indent="0" algn="ctr">
              <a:lnSpc>
                <a:spcPts val="5550"/>
              </a:lnSpc>
              <a:buNone/>
            </a:pPr>
            <a:r>
              <a:rPr lang="ar-SA" sz="3500" dirty="0">
                <a:solidFill>
                  <a:schemeClr val="accent4">
                    <a:lumMod val="75000"/>
                  </a:schemeClr>
                </a:solidFill>
                <a:latin typeface="Bricolage Grotesque Semi Bold" pitchFamily="34" charset="0"/>
                <a:ea typeface="Bricolage Grotesque Semi Bold" pitchFamily="34" charset="-122"/>
              </a:rPr>
              <a:t>اشراف :</a:t>
            </a:r>
            <a:endParaRPr lang="en-US" sz="3500" dirty="0">
              <a:solidFill>
                <a:srgbClr val="2C2926"/>
              </a:solidFill>
              <a:latin typeface="Bricolage Grotesque Semi Bold" pitchFamily="34" charset="0"/>
              <a:ea typeface="Bricolage Grotesque Semi Bold" pitchFamily="34" charset="-122"/>
            </a:endParaRPr>
          </a:p>
          <a:p>
            <a:pPr marL="0" indent="0" algn="ctr">
              <a:lnSpc>
                <a:spcPts val="5550"/>
              </a:lnSpc>
              <a:buNone/>
            </a:pPr>
            <a:r>
              <a:rPr lang="ar-SA" sz="3000" dirty="0">
                <a:solidFill>
                  <a:srgbClr val="2C2926"/>
                </a:solidFill>
                <a:latin typeface="Bricolage Grotesque Semi Bold" pitchFamily="34" charset="0"/>
              </a:rPr>
              <a:t>م. نادر </a:t>
            </a:r>
            <a:r>
              <a:rPr lang="ar-SA" sz="3000" dirty="0" err="1">
                <a:solidFill>
                  <a:srgbClr val="2C2926"/>
                </a:solidFill>
                <a:latin typeface="Bricolage Grotesque Semi Bold" pitchFamily="34" charset="0"/>
              </a:rPr>
              <a:t>الحشئي</a:t>
            </a:r>
            <a:r>
              <a:rPr lang="ar-SA" sz="3000" dirty="0">
                <a:solidFill>
                  <a:srgbClr val="2C2926"/>
                </a:solidFill>
                <a:latin typeface="Bricolage Grotesque Semi Bold" pitchFamily="34" charset="0"/>
              </a:rPr>
              <a:t> </a:t>
            </a:r>
            <a:endParaRPr lang="en-US" sz="3000" dirty="0"/>
          </a:p>
        </p:txBody>
      </p:sp>
      <p:sp>
        <p:nvSpPr>
          <p:cNvPr id="6" name="Text 0">
            <a:extLst>
              <a:ext uri="{FF2B5EF4-FFF2-40B4-BE49-F238E27FC236}">
                <a16:creationId xmlns:a16="http://schemas.microsoft.com/office/drawing/2014/main" id="{BE6CE284-CDB5-865C-0A79-DDD756A121D4}"/>
              </a:ext>
            </a:extLst>
          </p:cNvPr>
          <p:cNvSpPr/>
          <p:nvPr/>
        </p:nvSpPr>
        <p:spPr>
          <a:xfrm>
            <a:off x="7939139" y="7190921"/>
            <a:ext cx="4173968" cy="597618"/>
          </a:xfrm>
          <a:prstGeom prst="rect">
            <a:avLst/>
          </a:prstGeom>
          <a:noFill/>
          <a:ln/>
        </p:spPr>
        <p:txBody>
          <a:bodyPr wrap="square" lIns="0" tIns="0" rIns="0" bIns="0" rtlCol="0" anchor="t"/>
          <a:lstStyle/>
          <a:p>
            <a:pPr marL="0" indent="0" algn="ctr">
              <a:lnSpc>
                <a:spcPts val="5550"/>
              </a:lnSpc>
              <a:buNone/>
            </a:pPr>
            <a:r>
              <a:rPr lang="ar-SA" sz="3500" dirty="0">
                <a:solidFill>
                  <a:schemeClr val="accent4">
                    <a:lumMod val="75000"/>
                  </a:schemeClr>
                </a:solidFill>
                <a:latin typeface="Bricolage Grotesque Semi Bold" pitchFamily="34" charset="0"/>
                <a:ea typeface="Bricolage Grotesque Semi Bold" pitchFamily="34" charset="-122"/>
              </a:rPr>
              <a:t>2025 – 2026 </a:t>
            </a:r>
            <a:endParaRPr lang="en-US" sz="3500" dirty="0">
              <a:solidFill>
                <a:srgbClr val="2C2926"/>
              </a:solidFill>
              <a:latin typeface="Bricolage Grotesque Semi Bold" pitchFamily="34" charset="0"/>
              <a:ea typeface="Bricolage Grotesque Semi Bold" pitchFamily="34" charset="-122"/>
            </a:endParaRPr>
          </a:p>
        </p:txBody>
      </p:sp>
      <p:pic>
        <p:nvPicPr>
          <p:cNvPr id="7" name="Image 0">
            <a:extLst>
              <a:ext uri="{FF2B5EF4-FFF2-40B4-BE49-F238E27FC236}">
                <a16:creationId xmlns:a16="http://schemas.microsoft.com/office/drawing/2014/main" id="{C437D6E5-2500-6DCF-7A0A-A2B8B8DE2164}"/>
              </a:ext>
            </a:extLst>
          </p:cNvPr>
          <p:cNvPicPr>
            <a:picLocks noChangeAspect="1"/>
          </p:cNvPicPr>
          <p:nvPr/>
        </p:nvPicPr>
        <p:blipFill>
          <a:blip r:embed="rId4"/>
          <a:srcRect/>
          <a:stretch/>
        </p:blipFill>
        <p:spPr>
          <a:xfrm>
            <a:off x="12618720" y="7612261"/>
            <a:ext cx="2011680" cy="597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3154382" y="757469"/>
            <a:ext cx="2835235" cy="361950"/>
          </a:xfrm>
          <a:prstGeom prst="rect">
            <a:avLst/>
          </a:prstGeom>
          <a:noFill/>
          <a:ln/>
        </p:spPr>
        <p:txBody>
          <a:bodyPr wrap="none" lIns="0" tIns="0" rIns="0" bIns="0" rtlCol="0" anchor="t"/>
          <a:lstStyle/>
          <a:p>
            <a:pPr marL="0" indent="0" algn="ctr" rtl="1">
              <a:lnSpc>
                <a:spcPts val="2750"/>
              </a:lnSpc>
              <a:buNone/>
            </a:pPr>
            <a:r>
              <a:rPr lang="en-US" sz="4000" b="1" dirty="0" err="1">
                <a:solidFill>
                  <a:srgbClr val="2C2926"/>
                </a:solidFill>
                <a:latin typeface="Bricolage Grotesque Semi Bold" pitchFamily="34" charset="0"/>
                <a:ea typeface="Bricolage Grotesque Semi Bold" pitchFamily="34" charset="-122"/>
              </a:rPr>
              <a:t>المميزات</a:t>
            </a:r>
            <a:endParaRPr lang="en-US" sz="4000" b="1" dirty="0"/>
          </a:p>
        </p:txBody>
      </p:sp>
      <p:sp>
        <p:nvSpPr>
          <p:cNvPr id="4" name="Text 1"/>
          <p:cNvSpPr/>
          <p:nvPr/>
        </p:nvSpPr>
        <p:spPr>
          <a:xfrm>
            <a:off x="793790" y="1778318"/>
            <a:ext cx="7556421" cy="725805"/>
          </a:xfrm>
          <a:prstGeom prst="rect">
            <a:avLst/>
          </a:prstGeom>
          <a:noFill/>
          <a:ln/>
        </p:spPr>
        <p:txBody>
          <a:bodyPr wrap="square" lIns="0" tIns="0" rIns="0" bIns="0" rtlCol="0" anchor="t"/>
          <a:lstStyle/>
          <a:p>
            <a:pPr marL="0" indent="0" algn="ctr" rtl="1">
              <a:lnSpc>
                <a:spcPts val="2850"/>
              </a:lnSpc>
              <a:buNone/>
            </a:pPr>
            <a:r>
              <a:rPr lang="en-US" sz="2000" dirty="0" err="1">
                <a:solidFill>
                  <a:srgbClr val="2C2926"/>
                </a:solidFill>
                <a:latin typeface="Inter" pitchFamily="34" charset="0"/>
                <a:ea typeface="Inter" pitchFamily="34" charset="-122"/>
                <a:cs typeface="Inter" pitchFamily="34" charset="-120"/>
              </a:rPr>
              <a:t>تتميزPhoneInfoga</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بمجموعة</a:t>
            </a:r>
            <a:r>
              <a:rPr lang="en-US" sz="2000" dirty="0">
                <a:solidFill>
                  <a:srgbClr val="2C2926"/>
                </a:solidFill>
                <a:latin typeface="Inter" pitchFamily="34" charset="0"/>
                <a:ea typeface="Inter" pitchFamily="34" charset="-122"/>
                <a:cs typeface="Inter" pitchFamily="34" charset="-120"/>
              </a:rPr>
              <a:t> من الخصائص التي تجعلها أداة لا غنى عنها في ترسانة أي متخصص في الأمن السيبراني أو </a:t>
            </a:r>
            <a:r>
              <a:rPr lang="en-US" sz="2000" dirty="0" err="1">
                <a:solidFill>
                  <a:srgbClr val="2C2926"/>
                </a:solidFill>
                <a:latin typeface="Inter" pitchFamily="34" charset="0"/>
                <a:ea typeface="Inter" pitchFamily="34" charset="-122"/>
                <a:cs typeface="Inter" pitchFamily="34" charset="-120"/>
              </a:rPr>
              <a:t>باحث</a:t>
            </a:r>
            <a:r>
              <a:rPr lang="en-US" sz="2000" dirty="0">
                <a:solidFill>
                  <a:srgbClr val="2C2926"/>
                </a:solidFill>
                <a:latin typeface="Inter" pitchFamily="34" charset="0"/>
                <a:ea typeface="Inter" pitchFamily="34" charset="-122"/>
                <a:cs typeface="Inter" pitchFamily="34" charset="-120"/>
              </a:rPr>
              <a:t> OSINT</a:t>
            </a:r>
            <a:endParaRPr lang="en-US" sz="2000" dirty="0"/>
          </a:p>
        </p:txBody>
      </p:sp>
      <p:sp>
        <p:nvSpPr>
          <p:cNvPr id="5" name="Text 2"/>
          <p:cNvSpPr/>
          <p:nvPr/>
        </p:nvSpPr>
        <p:spPr>
          <a:xfrm>
            <a:off x="793790" y="3121775"/>
            <a:ext cx="7556421" cy="362903"/>
          </a:xfrm>
          <a:prstGeom prst="rect">
            <a:avLst/>
          </a:prstGeom>
          <a:noFill/>
          <a:ln/>
        </p:spPr>
        <p:txBody>
          <a:bodyPr wrap="none" lIns="0" tIns="0" rIns="0" bIns="0" rtlCol="0" anchor="t"/>
          <a:lstStyle/>
          <a:p>
            <a:pPr marL="342900" indent="-342900" algn="r" rtl="1">
              <a:lnSpc>
                <a:spcPts val="2850"/>
              </a:lnSpc>
              <a:buSzPct val="100000"/>
              <a:buChar char="•"/>
            </a:pPr>
            <a:r>
              <a:rPr lang="en-US" sz="2000" b="1" dirty="0">
                <a:solidFill>
                  <a:srgbClr val="2C2926"/>
                </a:solidFill>
                <a:latin typeface="Inter" pitchFamily="34" charset="0"/>
                <a:ea typeface="Inter" pitchFamily="34" charset="-122"/>
                <a:cs typeface="Inter" pitchFamily="34" charset="-120"/>
              </a:rPr>
              <a:t>مجانية ومفتوحة المصدر:</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متاحة</a:t>
            </a:r>
            <a:r>
              <a:rPr lang="en-US" sz="2000" dirty="0">
                <a:solidFill>
                  <a:srgbClr val="2C2926"/>
                </a:solidFill>
                <a:latin typeface="Inter" pitchFamily="34" charset="0"/>
                <a:ea typeface="Inter" pitchFamily="34" charset="-122"/>
                <a:cs typeface="Inter" pitchFamily="34" charset="-120"/>
              </a:rPr>
              <a:t> للجميع، مع إمكانية مراجعة وتعديل شفرتها.</a:t>
            </a:r>
            <a:endParaRPr lang="en-US" sz="2000" dirty="0"/>
          </a:p>
        </p:txBody>
      </p:sp>
      <p:sp>
        <p:nvSpPr>
          <p:cNvPr id="6" name="Text 3"/>
          <p:cNvSpPr/>
          <p:nvPr/>
        </p:nvSpPr>
        <p:spPr>
          <a:xfrm>
            <a:off x="793788" y="3774148"/>
            <a:ext cx="7556421" cy="362903"/>
          </a:xfrm>
          <a:prstGeom prst="rect">
            <a:avLst/>
          </a:prstGeom>
          <a:noFill/>
          <a:ln/>
        </p:spPr>
        <p:txBody>
          <a:bodyPr wrap="none" lIns="0" tIns="0" rIns="0" bIns="0" rtlCol="0" anchor="t"/>
          <a:lstStyle/>
          <a:p>
            <a:pPr marL="342900" indent="-342900" algn="r" rtl="1">
              <a:lnSpc>
                <a:spcPts val="2850"/>
              </a:lnSpc>
              <a:buSzPct val="100000"/>
              <a:buChar char="•"/>
            </a:pPr>
            <a:r>
              <a:rPr lang="en-US" sz="2000" b="1" dirty="0">
                <a:solidFill>
                  <a:srgbClr val="2C2926"/>
                </a:solidFill>
                <a:latin typeface="Inter" pitchFamily="34" charset="0"/>
                <a:ea typeface="Inter" pitchFamily="34" charset="-122"/>
                <a:cs typeface="Inter" pitchFamily="34" charset="-120"/>
              </a:rPr>
              <a:t>سهلة التثبيت والاستخدام:</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خطوات</a:t>
            </a:r>
            <a:r>
              <a:rPr lang="en-US" sz="2000" dirty="0">
                <a:solidFill>
                  <a:srgbClr val="2C2926"/>
                </a:solidFill>
                <a:latin typeface="Inter" pitchFamily="34" charset="0"/>
                <a:ea typeface="Inter" pitchFamily="34" charset="-122"/>
                <a:cs typeface="Inter" pitchFamily="34" charset="-120"/>
              </a:rPr>
              <a:t> بسيطة للبدء، وواجهة أوامر واضحة.</a:t>
            </a:r>
            <a:endParaRPr lang="en-US" sz="2000" dirty="0"/>
          </a:p>
        </p:txBody>
      </p:sp>
      <p:sp>
        <p:nvSpPr>
          <p:cNvPr id="7" name="Text 4"/>
          <p:cNvSpPr/>
          <p:nvPr/>
        </p:nvSpPr>
        <p:spPr>
          <a:xfrm>
            <a:off x="793790" y="4426521"/>
            <a:ext cx="7556421" cy="362903"/>
          </a:xfrm>
          <a:prstGeom prst="rect">
            <a:avLst/>
          </a:prstGeom>
          <a:noFill/>
          <a:ln/>
        </p:spPr>
        <p:txBody>
          <a:bodyPr wrap="none" lIns="0" tIns="0" rIns="0" bIns="0" rtlCol="0" anchor="t"/>
          <a:lstStyle/>
          <a:p>
            <a:pPr marL="342900" indent="-342900" algn="r" rtl="1">
              <a:lnSpc>
                <a:spcPts val="2850"/>
              </a:lnSpc>
              <a:buSzPct val="100000"/>
              <a:buChar char="•"/>
            </a:pPr>
            <a:r>
              <a:rPr lang="en-US" sz="2000" b="1" dirty="0">
                <a:solidFill>
                  <a:srgbClr val="2C2926"/>
                </a:solidFill>
                <a:latin typeface="Inter" pitchFamily="34" charset="0"/>
                <a:ea typeface="Inter" pitchFamily="34" charset="-122"/>
                <a:cs typeface="Inter" pitchFamily="34" charset="-120"/>
              </a:rPr>
              <a:t>مرونة التشغيل:</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تدعم</a:t>
            </a:r>
            <a:r>
              <a:rPr lang="en-US" sz="2000" dirty="0">
                <a:solidFill>
                  <a:srgbClr val="2C2926"/>
                </a:solidFill>
                <a:latin typeface="Inter" pitchFamily="34" charset="0"/>
                <a:ea typeface="Inter" pitchFamily="34" charset="-122"/>
                <a:cs typeface="Inter" pitchFamily="34" charset="-120"/>
              </a:rPr>
              <a:t> العمل </a:t>
            </a:r>
            <a:r>
              <a:rPr lang="en-US" sz="2000" dirty="0" err="1">
                <a:solidFill>
                  <a:srgbClr val="2C2926"/>
                </a:solidFill>
                <a:latin typeface="Inter" pitchFamily="34" charset="0"/>
                <a:ea typeface="Inter" pitchFamily="34" charset="-122"/>
                <a:cs typeface="Inter" pitchFamily="34" charset="-120"/>
              </a:rPr>
              <a:t>كسطر</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أوامر</a:t>
            </a:r>
            <a:r>
              <a:rPr lang="en-US" sz="2000" dirty="0">
                <a:solidFill>
                  <a:srgbClr val="2C2926"/>
                </a:solidFill>
                <a:latin typeface="Inter" pitchFamily="34" charset="0"/>
                <a:ea typeface="Inter" pitchFamily="34" charset="-122"/>
                <a:cs typeface="Inter" pitchFamily="34" charset="-120"/>
              </a:rPr>
              <a:t>(CLI)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أو</a:t>
            </a:r>
            <a:r>
              <a:rPr lang="en-US" sz="2000" dirty="0">
                <a:solidFill>
                  <a:srgbClr val="2C2926"/>
                </a:solidFill>
                <a:latin typeface="Inter" pitchFamily="34" charset="0"/>
                <a:ea typeface="Inter" pitchFamily="34" charset="-122"/>
                <a:cs typeface="Inter" pitchFamily="34" charset="-120"/>
              </a:rPr>
              <a:t> عبر واجهة ويب رسومية.</a:t>
            </a:r>
            <a:endParaRPr lang="en-US" sz="2000" dirty="0"/>
          </a:p>
        </p:txBody>
      </p:sp>
      <p:sp>
        <p:nvSpPr>
          <p:cNvPr id="8" name="Text 5"/>
          <p:cNvSpPr/>
          <p:nvPr/>
        </p:nvSpPr>
        <p:spPr>
          <a:xfrm>
            <a:off x="793790" y="5078894"/>
            <a:ext cx="7556421" cy="725805"/>
          </a:xfrm>
          <a:prstGeom prst="rect">
            <a:avLst/>
          </a:prstGeom>
          <a:noFill/>
          <a:ln/>
        </p:spPr>
        <p:txBody>
          <a:bodyPr wrap="square" lIns="0" tIns="0" rIns="0" bIns="0" rtlCol="0" anchor="t"/>
          <a:lstStyle/>
          <a:p>
            <a:pPr marL="342900" indent="-342900" algn="r" rtl="1">
              <a:lnSpc>
                <a:spcPts val="2850"/>
              </a:lnSpc>
              <a:buSzPct val="100000"/>
              <a:buChar char="•"/>
            </a:pPr>
            <a:r>
              <a:rPr lang="en-US" sz="2000" b="1" dirty="0" err="1">
                <a:solidFill>
                  <a:srgbClr val="2C2926"/>
                </a:solidFill>
                <a:latin typeface="Inter" pitchFamily="34" charset="0"/>
                <a:ea typeface="Inter" pitchFamily="34" charset="-122"/>
                <a:cs typeface="Inter" pitchFamily="34" charset="-120"/>
              </a:rPr>
              <a:t>قابلة</a:t>
            </a:r>
            <a:r>
              <a:rPr lang="en-US" sz="2000" b="1" dirty="0">
                <a:solidFill>
                  <a:srgbClr val="2C2926"/>
                </a:solidFill>
                <a:latin typeface="Inter" pitchFamily="34" charset="0"/>
                <a:ea typeface="Inter" pitchFamily="34" charset="-122"/>
                <a:cs typeface="Inter" pitchFamily="34" charset="-120"/>
              </a:rPr>
              <a:t> </a:t>
            </a:r>
            <a:r>
              <a:rPr lang="en-US" sz="2000" b="1" dirty="0" err="1">
                <a:solidFill>
                  <a:srgbClr val="2C2926"/>
                </a:solidFill>
                <a:latin typeface="Inter" pitchFamily="34" charset="0"/>
                <a:ea typeface="Inter" pitchFamily="34" charset="-122"/>
                <a:cs typeface="Inter" pitchFamily="34" charset="-120"/>
              </a:rPr>
              <a:t>للتوسيع</a:t>
            </a:r>
            <a:r>
              <a:rPr lang="en-US" sz="2000" b="1" dirty="0">
                <a:solidFill>
                  <a:srgbClr val="2C2926"/>
                </a:solidFill>
                <a:latin typeface="Inter" pitchFamily="34" charset="0"/>
                <a:ea typeface="Inter" pitchFamily="34" charset="-122"/>
                <a:cs typeface="Inter" pitchFamily="34" charset="-120"/>
              </a:rPr>
              <a:t>:</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تدعم</a:t>
            </a:r>
            <a:r>
              <a:rPr lang="en-US" sz="2000" dirty="0">
                <a:solidFill>
                  <a:srgbClr val="2C2926"/>
                </a:solidFill>
                <a:latin typeface="Inter" pitchFamily="34" charset="0"/>
                <a:ea typeface="Inter" pitchFamily="34" charset="-122"/>
                <a:cs typeface="Inter" pitchFamily="34" charset="-120"/>
              </a:rPr>
              <a:t> إضافة مكونات إضافية (plugins)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ومفاتيح</a:t>
            </a:r>
            <a:r>
              <a:rPr lang="en-US" sz="2000" dirty="0">
                <a:solidFill>
                  <a:srgbClr val="2C2926"/>
                </a:solidFill>
                <a:latin typeface="Inter" pitchFamily="34" charset="0"/>
                <a:ea typeface="Inter" pitchFamily="34" charset="-122"/>
                <a:cs typeface="Inter" pitchFamily="34" charset="-120"/>
              </a:rPr>
              <a:t> API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لتعزيز</a:t>
            </a:r>
            <a:r>
              <a:rPr lang="en-US" sz="2000" dirty="0">
                <a:solidFill>
                  <a:srgbClr val="2C2926"/>
                </a:solidFill>
                <a:latin typeface="Inter" pitchFamily="34" charset="0"/>
                <a:ea typeface="Inter" pitchFamily="34" charset="-122"/>
                <a:cs typeface="Inter" pitchFamily="34" charset="-120"/>
              </a:rPr>
              <a:t> قدراتها.</a:t>
            </a:r>
            <a:endParaRPr lang="en-US" sz="2000" dirty="0"/>
          </a:p>
        </p:txBody>
      </p:sp>
      <p:sp>
        <p:nvSpPr>
          <p:cNvPr id="9" name="Text 6"/>
          <p:cNvSpPr/>
          <p:nvPr/>
        </p:nvSpPr>
        <p:spPr>
          <a:xfrm>
            <a:off x="793790" y="6080852"/>
            <a:ext cx="7556421" cy="725805"/>
          </a:xfrm>
          <a:prstGeom prst="rect">
            <a:avLst/>
          </a:prstGeom>
          <a:noFill/>
          <a:ln/>
        </p:spPr>
        <p:txBody>
          <a:bodyPr wrap="square" lIns="0" tIns="0" rIns="0" bIns="0" rtlCol="0" anchor="t"/>
          <a:lstStyle/>
          <a:p>
            <a:pPr marL="342900" indent="-342900" algn="r" rtl="1">
              <a:lnSpc>
                <a:spcPts val="2850"/>
              </a:lnSpc>
              <a:buSzPct val="100000"/>
              <a:buChar char="•"/>
            </a:pPr>
            <a:r>
              <a:rPr lang="en-US" sz="2000" b="1" dirty="0">
                <a:solidFill>
                  <a:srgbClr val="2C2926"/>
                </a:solidFill>
                <a:latin typeface="Inter" pitchFamily="34" charset="0"/>
                <a:ea typeface="Inter" pitchFamily="34" charset="-122"/>
                <a:cs typeface="Inter" pitchFamily="34" charset="-120"/>
              </a:rPr>
              <a:t>تركيز </a:t>
            </a:r>
            <a:r>
              <a:rPr lang="en-US" sz="2000" b="1" dirty="0" err="1">
                <a:solidFill>
                  <a:srgbClr val="2C2926"/>
                </a:solidFill>
                <a:latin typeface="Inter" pitchFamily="34" charset="0"/>
                <a:ea typeface="Inter" pitchFamily="34" charset="-122"/>
                <a:cs typeface="Inter" pitchFamily="34" charset="-120"/>
              </a:rPr>
              <a:t>على</a:t>
            </a:r>
            <a:r>
              <a:rPr lang="en-US" sz="2000" b="1" dirty="0">
                <a:solidFill>
                  <a:srgbClr val="2C2926"/>
                </a:solidFill>
                <a:latin typeface="Inter" pitchFamily="34" charset="0"/>
                <a:ea typeface="Inter" pitchFamily="34" charset="-122"/>
                <a:cs typeface="Inter" pitchFamily="34" charset="-120"/>
              </a:rPr>
              <a:t> </a:t>
            </a:r>
            <a:r>
              <a:rPr lang="en-US" sz="2000" b="1" dirty="0" err="1">
                <a:solidFill>
                  <a:srgbClr val="2C2926"/>
                </a:solidFill>
                <a:latin typeface="Inter" pitchFamily="34" charset="0"/>
                <a:ea typeface="Inter" pitchFamily="34" charset="-122"/>
                <a:cs typeface="Inter" pitchFamily="34" charset="-120"/>
              </a:rPr>
              <a:t>الخصوصية</a:t>
            </a:r>
            <a:r>
              <a:rPr lang="en-US" sz="2000" b="1" dirty="0">
                <a:solidFill>
                  <a:srgbClr val="2C2926"/>
                </a:solidFill>
                <a:latin typeface="Inter" pitchFamily="34" charset="0"/>
                <a:ea typeface="Inter" pitchFamily="34" charset="-122"/>
                <a:cs typeface="Inter" pitchFamily="34" charset="-120"/>
              </a:rPr>
              <a:t>:</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تُركز</a:t>
            </a:r>
            <a:r>
              <a:rPr lang="en-US" sz="2000" dirty="0">
                <a:solidFill>
                  <a:srgbClr val="2C2926"/>
                </a:solidFill>
                <a:latin typeface="Inter" pitchFamily="34" charset="0"/>
                <a:ea typeface="Inter" pitchFamily="34" charset="-122"/>
                <a:cs typeface="Inter" pitchFamily="34" charset="-120"/>
              </a:rPr>
              <a:t> على المعلومات المتاحة للجمهور ولا تسعى لاختراق الخصوصية.</a:t>
            </a:r>
            <a:endParaRPr lang="en-US" sz="20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97582" y="633385"/>
            <a:ext cx="2835235" cy="361950"/>
          </a:xfrm>
          <a:prstGeom prst="rect">
            <a:avLst/>
          </a:prstGeom>
          <a:noFill/>
          <a:ln/>
        </p:spPr>
        <p:txBody>
          <a:bodyPr wrap="none" lIns="0" tIns="0" rIns="0" bIns="0" rtlCol="0" anchor="t"/>
          <a:lstStyle/>
          <a:p>
            <a:pPr marL="0" indent="0" algn="ctr" rtl="1">
              <a:lnSpc>
                <a:spcPts val="2750"/>
              </a:lnSpc>
              <a:buNone/>
            </a:pPr>
            <a:r>
              <a:rPr lang="en-US" sz="4000" b="1" dirty="0" err="1">
                <a:solidFill>
                  <a:srgbClr val="2C2926"/>
                </a:solidFill>
                <a:latin typeface="Bricolage Grotesque Semi Bold" pitchFamily="34" charset="0"/>
                <a:ea typeface="Bricolage Grotesque Semi Bold" pitchFamily="34" charset="-122"/>
              </a:rPr>
              <a:t>القيود</a:t>
            </a:r>
            <a:endParaRPr lang="en-US" sz="4000" b="1" dirty="0"/>
          </a:p>
        </p:txBody>
      </p:sp>
      <p:sp>
        <p:nvSpPr>
          <p:cNvPr id="3" name="Text 1"/>
          <p:cNvSpPr/>
          <p:nvPr/>
        </p:nvSpPr>
        <p:spPr>
          <a:xfrm>
            <a:off x="652105" y="1982867"/>
            <a:ext cx="13042821" cy="362903"/>
          </a:xfrm>
          <a:prstGeom prst="rect">
            <a:avLst/>
          </a:prstGeom>
          <a:noFill/>
          <a:ln/>
        </p:spPr>
        <p:txBody>
          <a:bodyPr wrap="none" lIns="0" tIns="0" rIns="0" bIns="0" rtlCol="0" anchor="t"/>
          <a:lstStyle/>
          <a:p>
            <a:pPr marL="0" indent="0" algn="ctr" rtl="1">
              <a:lnSpc>
                <a:spcPts val="2850"/>
              </a:lnSpc>
              <a:buNone/>
            </a:pPr>
            <a:r>
              <a:rPr lang="en-US" sz="2500" dirty="0">
                <a:solidFill>
                  <a:srgbClr val="2C2926"/>
                </a:solidFill>
                <a:latin typeface="Inter" pitchFamily="34" charset="0"/>
                <a:ea typeface="Inter" pitchFamily="34" charset="-122"/>
                <a:cs typeface="Inter" pitchFamily="34" charset="-120"/>
              </a:rPr>
              <a:t>على الرغم من قوتها، من المهم فهم </a:t>
            </a:r>
            <a:r>
              <a:rPr lang="en-US" sz="2500" dirty="0" err="1">
                <a:solidFill>
                  <a:srgbClr val="2C2926"/>
                </a:solidFill>
                <a:latin typeface="Inter" pitchFamily="34" charset="0"/>
                <a:ea typeface="Inter" pitchFamily="34" charset="-122"/>
                <a:cs typeface="Inter" pitchFamily="34" charset="-120"/>
              </a:rPr>
              <a:t>حدود</a:t>
            </a:r>
            <a:r>
              <a:rPr lang="en-US" sz="2500" dirty="0">
                <a:solidFill>
                  <a:srgbClr val="2C2926"/>
                </a:solidFill>
                <a:latin typeface="Inter" pitchFamily="34" charset="0"/>
                <a:ea typeface="Inter" pitchFamily="34" charset="-122"/>
                <a:cs typeface="Inter" pitchFamily="34" charset="-120"/>
              </a:rPr>
              <a:t> </a:t>
            </a:r>
            <a:r>
              <a:rPr lang="en-US" sz="2500" dirty="0" err="1">
                <a:solidFill>
                  <a:srgbClr val="2C2926"/>
                </a:solidFill>
                <a:latin typeface="Inter" pitchFamily="34" charset="0"/>
                <a:ea typeface="Inter" pitchFamily="34" charset="-122"/>
                <a:cs typeface="Inter" pitchFamily="34" charset="-120"/>
              </a:rPr>
              <a:t>PhoneInfoga</a:t>
            </a:r>
            <a:r>
              <a:rPr lang="en-US" sz="2500" dirty="0">
                <a:solidFill>
                  <a:srgbClr val="2C2926"/>
                </a:solidFill>
                <a:latin typeface="Inter" pitchFamily="34" charset="0"/>
                <a:ea typeface="Inter" pitchFamily="34" charset="-122"/>
                <a:cs typeface="Inter" pitchFamily="34" charset="-120"/>
              </a:rPr>
              <a:t> </a:t>
            </a:r>
            <a:r>
              <a:rPr lang="ar-SA" sz="2500" dirty="0">
                <a:solidFill>
                  <a:srgbClr val="2C2926"/>
                </a:solidFill>
                <a:latin typeface="Inter" pitchFamily="34" charset="0"/>
                <a:ea typeface="Inter" pitchFamily="34" charset="-122"/>
                <a:cs typeface="Inter" pitchFamily="34" charset="-120"/>
              </a:rPr>
              <a:t> </a:t>
            </a:r>
            <a:r>
              <a:rPr lang="en-US" sz="2500" dirty="0" err="1">
                <a:solidFill>
                  <a:srgbClr val="2C2926"/>
                </a:solidFill>
                <a:latin typeface="Inter" pitchFamily="34" charset="0"/>
                <a:ea typeface="Inter" pitchFamily="34" charset="-122"/>
                <a:cs typeface="Inter" pitchFamily="34" charset="-120"/>
              </a:rPr>
              <a:t>لضمان</a:t>
            </a:r>
            <a:r>
              <a:rPr lang="en-US" sz="2500" dirty="0">
                <a:solidFill>
                  <a:srgbClr val="2C2926"/>
                </a:solidFill>
                <a:latin typeface="Inter" pitchFamily="34" charset="0"/>
                <a:ea typeface="Inter" pitchFamily="34" charset="-122"/>
                <a:cs typeface="Inter" pitchFamily="34" charset="-120"/>
              </a:rPr>
              <a:t> استخدامها بفعالية وتجنب التوقعات غير </a:t>
            </a:r>
            <a:r>
              <a:rPr lang="en-US" sz="2500" dirty="0" err="1">
                <a:solidFill>
                  <a:srgbClr val="2C2926"/>
                </a:solidFill>
                <a:latin typeface="Inter" pitchFamily="34" charset="0"/>
                <a:ea typeface="Inter" pitchFamily="34" charset="-122"/>
                <a:cs typeface="Inter" pitchFamily="34" charset="-120"/>
              </a:rPr>
              <a:t>الواقعية</a:t>
            </a:r>
            <a:r>
              <a:rPr lang="en-US" sz="2500" dirty="0">
                <a:solidFill>
                  <a:srgbClr val="2C2926"/>
                </a:solidFill>
                <a:latin typeface="Inter" pitchFamily="34" charset="0"/>
                <a:ea typeface="Inter" pitchFamily="34" charset="-122"/>
                <a:cs typeface="Inter" pitchFamily="34" charset="-120"/>
              </a:rPr>
              <a:t>: </a:t>
            </a:r>
            <a:endParaRPr lang="en-US" sz="2500" dirty="0"/>
          </a:p>
        </p:txBody>
      </p:sp>
      <p:sp>
        <p:nvSpPr>
          <p:cNvPr id="4" name="Shape 2"/>
          <p:cNvSpPr/>
          <p:nvPr/>
        </p:nvSpPr>
        <p:spPr>
          <a:xfrm>
            <a:off x="8086725" y="3184565"/>
            <a:ext cx="5749885" cy="283488"/>
          </a:xfrm>
          <a:prstGeom prst="roundRect">
            <a:avLst>
              <a:gd name="adj" fmla="val 33606"/>
            </a:avLst>
          </a:prstGeom>
          <a:solidFill>
            <a:srgbClr val="FFFFFF"/>
          </a:solidFill>
          <a:ln w="7620">
            <a:solidFill>
              <a:srgbClr val="F8ECD3"/>
            </a:solidFill>
            <a:prstDash val="solid"/>
          </a:ln>
        </p:spPr>
      </p:sp>
      <p:sp>
        <p:nvSpPr>
          <p:cNvPr id="5" name="Text 3"/>
          <p:cNvSpPr/>
          <p:nvPr/>
        </p:nvSpPr>
        <p:spPr>
          <a:xfrm>
            <a:off x="7457003" y="3184565"/>
            <a:ext cx="459700" cy="283488"/>
          </a:xfrm>
          <a:prstGeom prst="rect">
            <a:avLst/>
          </a:prstGeom>
          <a:noFill/>
          <a:ln/>
        </p:spPr>
        <p:txBody>
          <a:bodyPr wrap="none" lIns="0" tIns="0" rIns="0" bIns="0" rtlCol="0" anchor="t"/>
          <a:lstStyle/>
          <a:p>
            <a:pPr marL="0" indent="0" algn="r" rtl="1">
              <a:lnSpc>
                <a:spcPts val="220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0%</a:t>
            </a:r>
            <a:endParaRPr lang="en-US" sz="2200" dirty="0"/>
          </a:p>
        </p:txBody>
      </p:sp>
      <p:sp>
        <p:nvSpPr>
          <p:cNvPr id="6" name="Text 4"/>
          <p:cNvSpPr/>
          <p:nvPr/>
        </p:nvSpPr>
        <p:spPr>
          <a:xfrm>
            <a:off x="7457003" y="3751421"/>
            <a:ext cx="6379607" cy="362903"/>
          </a:xfrm>
          <a:prstGeom prst="rect">
            <a:avLst/>
          </a:prstGeom>
          <a:noFill/>
          <a:ln/>
        </p:spPr>
        <p:txBody>
          <a:bodyPr wrap="none" lIns="0" tIns="0" rIns="0" bIns="0" rtlCol="0" anchor="t"/>
          <a:lstStyle/>
          <a:p>
            <a:pPr marL="0" indent="0" algn="r" rtl="1">
              <a:lnSpc>
                <a:spcPts val="2850"/>
              </a:lnSpc>
              <a:buNone/>
            </a:pPr>
            <a:r>
              <a:rPr lang="en-US" sz="2000" dirty="0">
                <a:solidFill>
                  <a:srgbClr val="2C2926"/>
                </a:solidFill>
                <a:latin typeface="Inter" pitchFamily="34" charset="0"/>
                <a:ea typeface="Inter" pitchFamily="34" charset="-122"/>
                <a:cs typeface="Inter" pitchFamily="34" charset="-120"/>
              </a:rPr>
              <a:t>لا توفر </a:t>
            </a:r>
            <a:r>
              <a:rPr lang="en-US" sz="2000" dirty="0">
                <a:solidFill>
                  <a:srgbClr val="E7BF6A"/>
                </a:solidFill>
                <a:latin typeface="Inter" pitchFamily="34" charset="0"/>
                <a:ea typeface="Inter" pitchFamily="34" charset="-122"/>
                <a:cs typeface="Inter" pitchFamily="34" charset="-120"/>
              </a:rPr>
              <a:t>موقعًا مباشرًا</a:t>
            </a:r>
            <a:r>
              <a:rPr lang="en-US" sz="2000" dirty="0">
                <a:solidFill>
                  <a:srgbClr val="2C2926"/>
                </a:solidFill>
                <a:latin typeface="Inter" pitchFamily="34" charset="0"/>
                <a:ea typeface="Inter" pitchFamily="34" charset="-122"/>
                <a:cs typeface="Inter" pitchFamily="34" charset="-120"/>
              </a:rPr>
              <a:t> ودقيقًا للرقم.</a:t>
            </a:r>
            <a:endParaRPr lang="en-US" sz="2000" dirty="0"/>
          </a:p>
        </p:txBody>
      </p:sp>
      <p:sp>
        <p:nvSpPr>
          <p:cNvPr id="7" name="Shape 5"/>
          <p:cNvSpPr/>
          <p:nvPr/>
        </p:nvSpPr>
        <p:spPr>
          <a:xfrm>
            <a:off x="1608296" y="3184565"/>
            <a:ext cx="5565219" cy="283488"/>
          </a:xfrm>
          <a:prstGeom prst="roundRect">
            <a:avLst>
              <a:gd name="adj" fmla="val 33606"/>
            </a:avLst>
          </a:prstGeom>
          <a:solidFill>
            <a:srgbClr val="FFFFFF"/>
          </a:solidFill>
          <a:ln w="7620">
            <a:solidFill>
              <a:srgbClr val="F8ECD3"/>
            </a:solidFill>
            <a:prstDash val="solid"/>
          </a:ln>
        </p:spPr>
      </p:sp>
      <p:pic>
        <p:nvPicPr>
          <p:cNvPr id="8" name="Image 0" descr="preencoded.png"/>
          <p:cNvPicPr>
            <a:picLocks noChangeAspect="1"/>
          </p:cNvPicPr>
          <p:nvPr/>
        </p:nvPicPr>
        <p:blipFill>
          <a:blip r:embed="rId3"/>
          <a:stretch>
            <a:fillRect/>
          </a:stretch>
        </p:blipFill>
        <p:spPr>
          <a:xfrm>
            <a:off x="3834408" y="3184565"/>
            <a:ext cx="3339108" cy="283488"/>
          </a:xfrm>
          <a:prstGeom prst="rect">
            <a:avLst/>
          </a:prstGeom>
        </p:spPr>
      </p:pic>
      <p:sp>
        <p:nvSpPr>
          <p:cNvPr id="9" name="Text 6"/>
          <p:cNvSpPr/>
          <p:nvPr/>
        </p:nvSpPr>
        <p:spPr>
          <a:xfrm>
            <a:off x="793790" y="3184565"/>
            <a:ext cx="644485" cy="283488"/>
          </a:xfrm>
          <a:prstGeom prst="rect">
            <a:avLst/>
          </a:prstGeom>
          <a:noFill/>
          <a:ln/>
        </p:spPr>
        <p:txBody>
          <a:bodyPr wrap="none" lIns="0" tIns="0" rIns="0" bIns="0" rtlCol="0" anchor="t"/>
          <a:lstStyle/>
          <a:p>
            <a:pPr marL="0" indent="0" algn="r" rtl="1">
              <a:lnSpc>
                <a:spcPts val="220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60%</a:t>
            </a:r>
            <a:endParaRPr lang="en-US" sz="2200" dirty="0"/>
          </a:p>
        </p:txBody>
      </p:sp>
      <p:sp>
        <p:nvSpPr>
          <p:cNvPr id="10" name="Text 7"/>
          <p:cNvSpPr/>
          <p:nvPr/>
        </p:nvSpPr>
        <p:spPr>
          <a:xfrm>
            <a:off x="793790" y="3751421"/>
            <a:ext cx="6379726" cy="362903"/>
          </a:xfrm>
          <a:prstGeom prst="rect">
            <a:avLst/>
          </a:prstGeom>
          <a:noFill/>
          <a:ln/>
        </p:spPr>
        <p:txBody>
          <a:bodyPr wrap="none" lIns="0" tIns="0" rIns="0" bIns="0" rtlCol="0" anchor="t"/>
          <a:lstStyle/>
          <a:p>
            <a:pPr marL="0" indent="0" algn="r" rtl="1">
              <a:lnSpc>
                <a:spcPts val="2850"/>
              </a:lnSpc>
              <a:buNone/>
            </a:pPr>
            <a:r>
              <a:rPr lang="en-US" sz="2000" dirty="0">
                <a:solidFill>
                  <a:srgbClr val="2C2926"/>
                </a:solidFill>
                <a:latin typeface="Inter" pitchFamily="34" charset="0"/>
                <a:ea typeface="Inter" pitchFamily="34" charset="-122"/>
                <a:cs typeface="Inter" pitchFamily="34" charset="-120"/>
              </a:rPr>
              <a:t>بعض المميزات المتقدمة قد تتطلب </a:t>
            </a:r>
            <a:r>
              <a:rPr lang="en-US" sz="2000" dirty="0">
                <a:solidFill>
                  <a:srgbClr val="E7BF6A"/>
                </a:solidFill>
                <a:latin typeface="Inter" pitchFamily="34" charset="0"/>
                <a:ea typeface="Inter" pitchFamily="34" charset="-122"/>
                <a:cs typeface="Inter" pitchFamily="34" charset="-120"/>
              </a:rPr>
              <a:t>مفاتيح API</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مدفوعة</a:t>
            </a:r>
            <a:r>
              <a:rPr lang="en-US" sz="2000" dirty="0">
                <a:solidFill>
                  <a:srgbClr val="2C2926"/>
                </a:solidFill>
                <a:latin typeface="Inter" pitchFamily="34" charset="0"/>
                <a:ea typeface="Inter" pitchFamily="34" charset="-122"/>
                <a:cs typeface="Inter" pitchFamily="34" charset="-120"/>
              </a:rPr>
              <a:t>.</a:t>
            </a:r>
            <a:endParaRPr lang="en-US" sz="2000" dirty="0"/>
          </a:p>
        </p:txBody>
      </p:sp>
      <p:sp>
        <p:nvSpPr>
          <p:cNvPr id="11" name="Shape 8"/>
          <p:cNvSpPr/>
          <p:nvPr/>
        </p:nvSpPr>
        <p:spPr>
          <a:xfrm>
            <a:off x="8211145" y="4681299"/>
            <a:ext cx="5625465" cy="283488"/>
          </a:xfrm>
          <a:prstGeom prst="roundRect">
            <a:avLst>
              <a:gd name="adj" fmla="val 33606"/>
            </a:avLst>
          </a:prstGeom>
          <a:solidFill>
            <a:srgbClr val="FFFFFF"/>
          </a:solidFill>
          <a:ln w="7620">
            <a:solidFill>
              <a:srgbClr val="F8ECD3"/>
            </a:solidFill>
            <a:prstDash val="solid"/>
          </a:ln>
        </p:spPr>
      </p:sp>
      <p:pic>
        <p:nvPicPr>
          <p:cNvPr id="12" name="Image 1" descr="preencoded.png"/>
          <p:cNvPicPr>
            <a:picLocks noChangeAspect="1"/>
          </p:cNvPicPr>
          <p:nvPr/>
        </p:nvPicPr>
        <p:blipFill>
          <a:blip r:embed="rId4"/>
          <a:stretch>
            <a:fillRect/>
          </a:stretch>
        </p:blipFill>
        <p:spPr>
          <a:xfrm>
            <a:off x="9617512" y="4681299"/>
            <a:ext cx="4219099" cy="283488"/>
          </a:xfrm>
          <a:prstGeom prst="rect">
            <a:avLst/>
          </a:prstGeom>
        </p:spPr>
      </p:pic>
      <p:sp>
        <p:nvSpPr>
          <p:cNvPr id="13" name="Text 9"/>
          <p:cNvSpPr/>
          <p:nvPr/>
        </p:nvSpPr>
        <p:spPr>
          <a:xfrm>
            <a:off x="7457003" y="4681299"/>
            <a:ext cx="584121" cy="283488"/>
          </a:xfrm>
          <a:prstGeom prst="rect">
            <a:avLst/>
          </a:prstGeom>
          <a:noFill/>
          <a:ln/>
        </p:spPr>
        <p:txBody>
          <a:bodyPr wrap="none" lIns="0" tIns="0" rIns="0" bIns="0" rtlCol="0" anchor="t"/>
          <a:lstStyle/>
          <a:p>
            <a:pPr marL="0" indent="0" algn="r" rtl="1">
              <a:lnSpc>
                <a:spcPts val="220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75%</a:t>
            </a:r>
            <a:endParaRPr lang="en-US" sz="2200" dirty="0"/>
          </a:p>
        </p:txBody>
      </p:sp>
      <p:sp>
        <p:nvSpPr>
          <p:cNvPr id="14" name="Text 10"/>
          <p:cNvSpPr/>
          <p:nvPr/>
        </p:nvSpPr>
        <p:spPr>
          <a:xfrm>
            <a:off x="7457003" y="5248156"/>
            <a:ext cx="6379607" cy="362903"/>
          </a:xfrm>
          <a:prstGeom prst="rect">
            <a:avLst/>
          </a:prstGeom>
          <a:noFill/>
          <a:ln/>
        </p:spPr>
        <p:txBody>
          <a:bodyPr wrap="none" lIns="0" tIns="0" rIns="0" bIns="0" rtlCol="0" anchor="t"/>
          <a:lstStyle/>
          <a:p>
            <a:pPr marL="0" indent="0" algn="r" rtl="1">
              <a:lnSpc>
                <a:spcPts val="2850"/>
              </a:lnSpc>
              <a:buNone/>
            </a:pPr>
            <a:r>
              <a:rPr lang="en-US" sz="2000" dirty="0">
                <a:solidFill>
                  <a:srgbClr val="2C2926"/>
                </a:solidFill>
                <a:latin typeface="Inter" pitchFamily="34" charset="0"/>
                <a:ea typeface="Inter" pitchFamily="34" charset="-122"/>
                <a:cs typeface="Inter" pitchFamily="34" charset="-120"/>
              </a:rPr>
              <a:t>النتائج تعتمد على </a:t>
            </a:r>
            <a:r>
              <a:rPr lang="en-US" sz="2000" dirty="0">
                <a:solidFill>
                  <a:srgbClr val="E7BF6A"/>
                </a:solidFill>
                <a:latin typeface="Inter" pitchFamily="34" charset="0"/>
                <a:ea typeface="Inter" pitchFamily="34" charset="-122"/>
                <a:cs typeface="Inter" pitchFamily="34" charset="-120"/>
              </a:rPr>
              <a:t>مدى توفر المعلومات</a:t>
            </a:r>
            <a:r>
              <a:rPr lang="en-US" sz="2000" dirty="0">
                <a:solidFill>
                  <a:srgbClr val="2C2926"/>
                </a:solidFill>
                <a:latin typeface="Inter" pitchFamily="34" charset="0"/>
                <a:ea typeface="Inter" pitchFamily="34" charset="-122"/>
                <a:cs typeface="Inter" pitchFamily="34" charset="-120"/>
              </a:rPr>
              <a:t> علنًا، وقد تكون ناقصة.</a:t>
            </a:r>
            <a:endParaRPr lang="en-US" sz="2000" dirty="0"/>
          </a:p>
        </p:txBody>
      </p:sp>
      <p:sp>
        <p:nvSpPr>
          <p:cNvPr id="15" name="Shape 11"/>
          <p:cNvSpPr/>
          <p:nvPr/>
        </p:nvSpPr>
        <p:spPr>
          <a:xfrm>
            <a:off x="1590080" y="4681299"/>
            <a:ext cx="5583436" cy="283488"/>
          </a:xfrm>
          <a:prstGeom prst="roundRect">
            <a:avLst>
              <a:gd name="adj" fmla="val 33606"/>
            </a:avLst>
          </a:prstGeom>
          <a:solidFill>
            <a:srgbClr val="FFFFFF"/>
          </a:solidFill>
          <a:ln w="7620">
            <a:solidFill>
              <a:srgbClr val="F8ECD3"/>
            </a:solidFill>
            <a:prstDash val="solid"/>
          </a:ln>
        </p:spPr>
      </p:sp>
      <p:pic>
        <p:nvPicPr>
          <p:cNvPr id="16" name="Image 2" descr="preencoded.png"/>
          <p:cNvPicPr>
            <a:picLocks noChangeAspect="1"/>
          </p:cNvPicPr>
          <p:nvPr/>
        </p:nvPicPr>
        <p:blipFill>
          <a:blip r:embed="rId5"/>
          <a:stretch>
            <a:fillRect/>
          </a:stretch>
        </p:blipFill>
        <p:spPr>
          <a:xfrm>
            <a:off x="2427684" y="4681299"/>
            <a:ext cx="4745831" cy="283488"/>
          </a:xfrm>
          <a:prstGeom prst="rect">
            <a:avLst/>
          </a:prstGeom>
        </p:spPr>
      </p:pic>
      <p:sp>
        <p:nvSpPr>
          <p:cNvPr id="17" name="Text 12"/>
          <p:cNvSpPr/>
          <p:nvPr/>
        </p:nvSpPr>
        <p:spPr>
          <a:xfrm>
            <a:off x="793790" y="4681299"/>
            <a:ext cx="626269" cy="283488"/>
          </a:xfrm>
          <a:prstGeom prst="rect">
            <a:avLst/>
          </a:prstGeom>
          <a:noFill/>
          <a:ln/>
        </p:spPr>
        <p:txBody>
          <a:bodyPr wrap="none" lIns="0" tIns="0" rIns="0" bIns="0" rtlCol="0" anchor="t"/>
          <a:lstStyle/>
          <a:p>
            <a:pPr marL="0" indent="0" algn="r" rtl="1">
              <a:lnSpc>
                <a:spcPts val="220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85%</a:t>
            </a:r>
            <a:endParaRPr lang="en-US" sz="2200" dirty="0"/>
          </a:p>
        </p:txBody>
      </p:sp>
      <p:sp>
        <p:nvSpPr>
          <p:cNvPr id="18" name="Text 13"/>
          <p:cNvSpPr/>
          <p:nvPr/>
        </p:nvSpPr>
        <p:spPr>
          <a:xfrm>
            <a:off x="793790" y="5248156"/>
            <a:ext cx="6379726" cy="725805"/>
          </a:xfrm>
          <a:prstGeom prst="rect">
            <a:avLst/>
          </a:prstGeom>
          <a:noFill/>
          <a:ln/>
        </p:spPr>
        <p:txBody>
          <a:bodyPr wrap="square" lIns="0" tIns="0" rIns="0" bIns="0" rtlCol="0" anchor="t"/>
          <a:lstStyle/>
          <a:p>
            <a:pPr marL="0" indent="0" algn="r" rtl="1">
              <a:lnSpc>
                <a:spcPts val="2850"/>
              </a:lnSpc>
              <a:buNone/>
            </a:pPr>
            <a:r>
              <a:rPr lang="en-US" sz="2000" dirty="0">
                <a:solidFill>
                  <a:srgbClr val="2C2926"/>
                </a:solidFill>
                <a:latin typeface="Inter" pitchFamily="34" charset="0"/>
                <a:ea typeface="Inter" pitchFamily="34" charset="-122"/>
                <a:cs typeface="Inter" pitchFamily="34" charset="-120"/>
              </a:rPr>
              <a:t>الاعتماد على </a:t>
            </a:r>
            <a:r>
              <a:rPr lang="en-US" sz="2000" dirty="0">
                <a:solidFill>
                  <a:srgbClr val="E7BF6A"/>
                </a:solidFill>
                <a:latin typeface="Inter" pitchFamily="34" charset="0"/>
                <a:ea typeface="Inter" pitchFamily="34" charset="-122"/>
                <a:cs typeface="Inter" pitchFamily="34" charset="-120"/>
              </a:rPr>
              <a:t>المصادر المفتوحة فقط</a:t>
            </a:r>
            <a:r>
              <a:rPr lang="en-US" sz="2000" dirty="0">
                <a:solidFill>
                  <a:srgbClr val="2C2926"/>
                </a:solidFill>
                <a:latin typeface="Inter" pitchFamily="34" charset="0"/>
                <a:ea typeface="Inter" pitchFamily="34" charset="-122"/>
                <a:cs typeface="Inter" pitchFamily="34" charset="-120"/>
              </a:rPr>
              <a:t> يعني عدم القدرة على الوصول لبيانات خاصة.</a:t>
            </a:r>
            <a:endParaRPr lang="en-US" sz="2000" dirty="0"/>
          </a:p>
        </p:txBody>
      </p:sp>
      <p:sp>
        <p:nvSpPr>
          <p:cNvPr id="19" name="Text 14"/>
          <p:cNvSpPr/>
          <p:nvPr/>
        </p:nvSpPr>
        <p:spPr>
          <a:xfrm>
            <a:off x="935592" y="6744890"/>
            <a:ext cx="13042821" cy="362903"/>
          </a:xfrm>
          <a:prstGeom prst="rect">
            <a:avLst/>
          </a:prstGeom>
          <a:noFill/>
          <a:ln/>
        </p:spPr>
        <p:txBody>
          <a:bodyPr wrap="none" lIns="0" tIns="0" rIns="0" bIns="0" rtlCol="0" anchor="t"/>
          <a:lstStyle/>
          <a:p>
            <a:pPr marL="0" indent="0" algn="ctr" rtl="1">
              <a:lnSpc>
                <a:spcPts val="2850"/>
              </a:lnSpc>
              <a:buNone/>
            </a:pPr>
            <a:r>
              <a:rPr lang="en-US" sz="2000" dirty="0">
                <a:solidFill>
                  <a:srgbClr val="2C2926"/>
                </a:solidFill>
                <a:latin typeface="Inter" pitchFamily="34" charset="0"/>
                <a:ea typeface="Inter" pitchFamily="34" charset="-122"/>
                <a:cs typeface="Inter" pitchFamily="34" charset="-120"/>
              </a:rPr>
              <a:t>يجب استخدام </a:t>
            </a:r>
            <a:r>
              <a:rPr lang="en-US" sz="2000" dirty="0" err="1">
                <a:solidFill>
                  <a:srgbClr val="2C2926"/>
                </a:solidFill>
                <a:latin typeface="Inter" pitchFamily="34" charset="0"/>
                <a:ea typeface="Inter" pitchFamily="34" charset="-122"/>
                <a:cs typeface="Inter" pitchFamily="34" charset="-120"/>
              </a:rPr>
              <a:t>PhoneInfoga</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كجزء</a:t>
            </a:r>
            <a:r>
              <a:rPr lang="en-US" sz="2000" dirty="0">
                <a:solidFill>
                  <a:srgbClr val="2C2926"/>
                </a:solidFill>
                <a:latin typeface="Inter" pitchFamily="34" charset="0"/>
                <a:ea typeface="Inter" pitchFamily="34" charset="-122"/>
                <a:cs typeface="Inter" pitchFamily="34" charset="-120"/>
              </a:rPr>
              <a:t> من مجموعة أدوات أوسع لـ OSINT، وليس كحل وحيد.</a:t>
            </a:r>
            <a:endParaRPr lang="en-US" sz="2000" dirty="0"/>
          </a:p>
        </p:txBody>
      </p:sp>
      <p:pic>
        <p:nvPicPr>
          <p:cNvPr id="20" name="Image 0">
            <a:extLst>
              <a:ext uri="{FF2B5EF4-FFF2-40B4-BE49-F238E27FC236}">
                <a16:creationId xmlns:a16="http://schemas.microsoft.com/office/drawing/2014/main" id="{B11483B2-192C-EA4F-19A1-526387E91C96}"/>
              </a:ext>
            </a:extLst>
          </p:cNvPr>
          <p:cNvPicPr>
            <a:picLocks noChangeAspect="1"/>
          </p:cNvPicPr>
          <p:nvPr/>
        </p:nvPicPr>
        <p:blipFill>
          <a:blip r:embed="rId6"/>
          <a:srcRect/>
          <a:stretch/>
        </p:blipFill>
        <p:spPr>
          <a:xfrm>
            <a:off x="12618720" y="7612261"/>
            <a:ext cx="2011680" cy="597618"/>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1000" fill="hold"/>
                                        <p:tgtEl>
                                          <p:spTgt spid="1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anim calcmode="lin" valueType="num">
                                      <p:cBhvr>
                                        <p:cTn id="74" dur="1000" fill="hold"/>
                                        <p:tgtEl>
                                          <p:spTgt spid="16"/>
                                        </p:tgtEl>
                                        <p:attrNameLst>
                                          <p:attrName>ppt_x</p:attrName>
                                        </p:attrNameLst>
                                      </p:cBhvr>
                                      <p:tavLst>
                                        <p:tav tm="0">
                                          <p:val>
                                            <p:strVal val="#ppt_x"/>
                                          </p:val>
                                        </p:tav>
                                        <p:tav tm="100000">
                                          <p:val>
                                            <p:strVal val="#ppt_x"/>
                                          </p:val>
                                        </p:tav>
                                      </p:tavLst>
                                    </p:anim>
                                    <p:anim calcmode="lin" valueType="num">
                                      <p:cBhvr>
                                        <p:cTn id="75" dur="1000" fill="hold"/>
                                        <p:tgtEl>
                                          <p:spTgt spid="1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1000"/>
                                        <p:tgtEl>
                                          <p:spTgt spid="15"/>
                                        </p:tgtEl>
                                      </p:cBhvr>
                                    </p:animEffect>
                                    <p:anim calcmode="lin" valueType="num">
                                      <p:cBhvr>
                                        <p:cTn id="79" dur="1000" fill="hold"/>
                                        <p:tgtEl>
                                          <p:spTgt spid="15"/>
                                        </p:tgtEl>
                                        <p:attrNameLst>
                                          <p:attrName>ppt_x</p:attrName>
                                        </p:attrNameLst>
                                      </p:cBhvr>
                                      <p:tavLst>
                                        <p:tav tm="0">
                                          <p:val>
                                            <p:strVal val="#ppt_x"/>
                                          </p:val>
                                        </p:tav>
                                        <p:tav tm="100000">
                                          <p:val>
                                            <p:strVal val="#ppt_x"/>
                                          </p:val>
                                        </p:tav>
                                      </p:tavLst>
                                    </p:anim>
                                    <p:anim calcmode="lin" valueType="num">
                                      <p:cBhvr>
                                        <p:cTn id="80" dur="1000" fill="hold"/>
                                        <p:tgtEl>
                                          <p:spTgt spid="1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anim calcmode="lin" valueType="num">
                                      <p:cBhvr>
                                        <p:cTn id="84" dur="1000" fill="hold"/>
                                        <p:tgtEl>
                                          <p:spTgt spid="17"/>
                                        </p:tgtEl>
                                        <p:attrNameLst>
                                          <p:attrName>ppt_x</p:attrName>
                                        </p:attrNameLst>
                                      </p:cBhvr>
                                      <p:tavLst>
                                        <p:tav tm="0">
                                          <p:val>
                                            <p:strVal val="#ppt_x"/>
                                          </p:val>
                                        </p:tav>
                                        <p:tav tm="100000">
                                          <p:val>
                                            <p:strVal val="#ppt_x"/>
                                          </p:val>
                                        </p:tav>
                                      </p:tavLst>
                                    </p:anim>
                                    <p:anim calcmode="lin" valueType="num">
                                      <p:cBhvr>
                                        <p:cTn id="85" dur="1000" fill="hold"/>
                                        <p:tgtEl>
                                          <p:spTgt spid="1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000"/>
                                        <p:tgtEl>
                                          <p:spTgt spid="18"/>
                                        </p:tgtEl>
                                      </p:cBhvr>
                                    </p:animEffect>
                                    <p:anim calcmode="lin" valueType="num">
                                      <p:cBhvr>
                                        <p:cTn id="89" dur="1000" fill="hold"/>
                                        <p:tgtEl>
                                          <p:spTgt spid="18"/>
                                        </p:tgtEl>
                                        <p:attrNameLst>
                                          <p:attrName>ppt_x</p:attrName>
                                        </p:attrNameLst>
                                      </p:cBhvr>
                                      <p:tavLst>
                                        <p:tav tm="0">
                                          <p:val>
                                            <p:strVal val="#ppt_x"/>
                                          </p:val>
                                        </p:tav>
                                        <p:tav tm="100000">
                                          <p:val>
                                            <p:strVal val="#ppt_x"/>
                                          </p:val>
                                        </p:tav>
                                      </p:tavLst>
                                    </p:anim>
                                    <p:anim calcmode="lin" valueType="num">
                                      <p:cBhvr>
                                        <p:cTn id="9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inVertical)">
                                      <p:cBhvr>
                                        <p:cTn id="9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P spid="10" grpId="0" animBg="1"/>
      <p:bldP spid="13" grpId="0" animBg="1"/>
      <p:bldP spid="14" grpId="0" animBg="1"/>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4370E941-94AE-B06B-5425-49D943B1D96E}"/>
              </a:ext>
            </a:extLst>
          </p:cNvPr>
          <p:cNvPicPr>
            <a:picLocks noChangeAspect="1"/>
          </p:cNvPicPr>
          <p:nvPr/>
        </p:nvPicPr>
        <p:blipFill>
          <a:blip r:embed="rId2"/>
          <a:srcRect/>
          <a:stretch/>
        </p:blipFill>
        <p:spPr>
          <a:xfrm>
            <a:off x="12618720" y="7612261"/>
            <a:ext cx="2011680" cy="597618"/>
          </a:xfrm>
          <a:prstGeom prst="rect">
            <a:avLst/>
          </a:prstGeom>
        </p:spPr>
      </p:pic>
      <p:sp>
        <p:nvSpPr>
          <p:cNvPr id="4" name="Shape 2">
            <a:extLst>
              <a:ext uri="{FF2B5EF4-FFF2-40B4-BE49-F238E27FC236}">
                <a16:creationId xmlns:a16="http://schemas.microsoft.com/office/drawing/2014/main" id="{D121CECB-1AF2-BCC7-4219-AF08537C35D9}"/>
              </a:ext>
            </a:extLst>
          </p:cNvPr>
          <p:cNvSpPr/>
          <p:nvPr/>
        </p:nvSpPr>
        <p:spPr>
          <a:xfrm>
            <a:off x="9077178" y="3184266"/>
            <a:ext cx="4196358" cy="1097280"/>
          </a:xfrm>
          <a:prstGeom prst="roundRect">
            <a:avLst>
              <a:gd name="adj" fmla="val 3675"/>
            </a:avLst>
          </a:prstGeom>
          <a:solidFill>
            <a:srgbClr val="FFFFFF"/>
          </a:solidFill>
          <a:ln w="7620">
            <a:solidFill>
              <a:srgbClr val="F8ECD3"/>
            </a:solidFill>
            <a:prstDash val="solid"/>
          </a:ln>
        </p:spPr>
        <p:txBody>
          <a:bodyPr/>
          <a:lstStyle/>
          <a:p>
            <a:pPr algn="r"/>
            <a:endParaRPr lang="ar-SA" dirty="0"/>
          </a:p>
          <a:p>
            <a:pPr algn="r"/>
            <a:r>
              <a:rPr lang="ar-SA" sz="2500" dirty="0"/>
              <a:t>         لا تستخدم للأذى أو التطفل.</a:t>
            </a:r>
          </a:p>
        </p:txBody>
      </p:sp>
      <p:pic>
        <p:nvPicPr>
          <p:cNvPr id="5" name="Image 8" descr="preencoded.png">
            <a:extLst>
              <a:ext uri="{FF2B5EF4-FFF2-40B4-BE49-F238E27FC236}">
                <a16:creationId xmlns:a16="http://schemas.microsoft.com/office/drawing/2014/main" id="{09F30D7D-5617-50C1-7605-37D5091415F0}"/>
              </a:ext>
            </a:extLst>
          </p:cNvPr>
          <p:cNvPicPr>
            <a:picLocks noChangeAspect="1"/>
          </p:cNvPicPr>
          <p:nvPr/>
        </p:nvPicPr>
        <p:blipFill>
          <a:blip r:embed="rId3"/>
          <a:stretch>
            <a:fillRect/>
          </a:stretch>
        </p:blipFill>
        <p:spPr>
          <a:xfrm>
            <a:off x="12554176" y="3349653"/>
            <a:ext cx="680442" cy="680442"/>
          </a:xfrm>
          <a:prstGeom prst="rect">
            <a:avLst/>
          </a:prstGeom>
        </p:spPr>
      </p:pic>
      <p:sp>
        <p:nvSpPr>
          <p:cNvPr id="6" name="Shape 2">
            <a:extLst>
              <a:ext uri="{FF2B5EF4-FFF2-40B4-BE49-F238E27FC236}">
                <a16:creationId xmlns:a16="http://schemas.microsoft.com/office/drawing/2014/main" id="{A92561F1-4118-8E5F-1BDE-836DFF79B35C}"/>
              </a:ext>
            </a:extLst>
          </p:cNvPr>
          <p:cNvSpPr/>
          <p:nvPr/>
        </p:nvSpPr>
        <p:spPr>
          <a:xfrm>
            <a:off x="2538323" y="3046203"/>
            <a:ext cx="4196358" cy="1665646"/>
          </a:xfrm>
          <a:prstGeom prst="roundRect">
            <a:avLst>
              <a:gd name="adj" fmla="val 3675"/>
            </a:avLst>
          </a:prstGeom>
          <a:solidFill>
            <a:srgbClr val="FFFFFF"/>
          </a:solidFill>
          <a:ln w="7620">
            <a:solidFill>
              <a:srgbClr val="F8ECD3"/>
            </a:solidFill>
            <a:prstDash val="solid"/>
          </a:ln>
        </p:spPr>
        <p:txBody>
          <a:bodyPr/>
          <a:lstStyle/>
          <a:p>
            <a:pPr algn="ctr"/>
            <a:endParaRPr lang="ar-SA" dirty="0"/>
          </a:p>
          <a:p>
            <a:pPr algn="ctr"/>
            <a:r>
              <a:rPr lang="ar-SA" sz="2500" dirty="0"/>
              <a:t>         </a:t>
            </a:r>
            <a:r>
              <a:rPr lang="ar-SA" sz="2800" dirty="0"/>
              <a:t>الهدف: التعلم، الأمن                                   السيبراني، والتحقق من الأرقام.</a:t>
            </a:r>
            <a:endParaRPr lang="ar-SA" sz="2500" dirty="0"/>
          </a:p>
        </p:txBody>
      </p:sp>
      <p:pic>
        <p:nvPicPr>
          <p:cNvPr id="7" name="Image 8" descr="preencoded.png">
            <a:extLst>
              <a:ext uri="{FF2B5EF4-FFF2-40B4-BE49-F238E27FC236}">
                <a16:creationId xmlns:a16="http://schemas.microsoft.com/office/drawing/2014/main" id="{62FDB2B0-D1EF-CFA7-15B7-780A4F185494}"/>
              </a:ext>
            </a:extLst>
          </p:cNvPr>
          <p:cNvPicPr>
            <a:picLocks noChangeAspect="1"/>
          </p:cNvPicPr>
          <p:nvPr/>
        </p:nvPicPr>
        <p:blipFill>
          <a:blip r:embed="rId3"/>
          <a:stretch>
            <a:fillRect/>
          </a:stretch>
        </p:blipFill>
        <p:spPr>
          <a:xfrm>
            <a:off x="5606525" y="3211593"/>
            <a:ext cx="680442" cy="680442"/>
          </a:xfrm>
          <a:prstGeom prst="rect">
            <a:avLst/>
          </a:prstGeom>
        </p:spPr>
      </p:pic>
      <p:sp>
        <p:nvSpPr>
          <p:cNvPr id="10" name="Shape 2">
            <a:extLst>
              <a:ext uri="{FF2B5EF4-FFF2-40B4-BE49-F238E27FC236}">
                <a16:creationId xmlns:a16="http://schemas.microsoft.com/office/drawing/2014/main" id="{0F3F97E2-D5EB-4A43-04BF-BBC60D1CAF27}"/>
              </a:ext>
            </a:extLst>
          </p:cNvPr>
          <p:cNvSpPr/>
          <p:nvPr/>
        </p:nvSpPr>
        <p:spPr>
          <a:xfrm>
            <a:off x="5433921" y="5134984"/>
            <a:ext cx="4196358" cy="1665646"/>
          </a:xfrm>
          <a:prstGeom prst="roundRect">
            <a:avLst>
              <a:gd name="adj" fmla="val 3675"/>
            </a:avLst>
          </a:prstGeom>
          <a:solidFill>
            <a:srgbClr val="FFFFFF"/>
          </a:solidFill>
          <a:ln w="7620">
            <a:solidFill>
              <a:srgbClr val="F8ECD3"/>
            </a:solidFill>
            <a:prstDash val="solid"/>
          </a:ln>
        </p:spPr>
        <p:txBody>
          <a:bodyPr/>
          <a:lstStyle/>
          <a:p>
            <a:pPr algn="ctr"/>
            <a:endParaRPr lang="ar-SA" dirty="0"/>
          </a:p>
          <a:p>
            <a:pPr algn="ctr"/>
            <a:r>
              <a:rPr lang="ar-SA" sz="2500" dirty="0"/>
              <a:t>          </a:t>
            </a:r>
            <a:r>
              <a:rPr lang="ar-SA" sz="2800" dirty="0"/>
              <a:t>احترام خصوصية الأفراد وقوانين بلدك.</a:t>
            </a:r>
            <a:endParaRPr lang="ar-SA" sz="2500" dirty="0"/>
          </a:p>
        </p:txBody>
      </p:sp>
      <p:pic>
        <p:nvPicPr>
          <p:cNvPr id="11" name="Image 8" descr="preencoded.png">
            <a:extLst>
              <a:ext uri="{FF2B5EF4-FFF2-40B4-BE49-F238E27FC236}">
                <a16:creationId xmlns:a16="http://schemas.microsoft.com/office/drawing/2014/main" id="{C45DFECD-21C6-7E6F-B3CE-1FA7AD42597F}"/>
              </a:ext>
            </a:extLst>
          </p:cNvPr>
          <p:cNvPicPr>
            <a:picLocks noChangeAspect="1"/>
          </p:cNvPicPr>
          <p:nvPr/>
        </p:nvPicPr>
        <p:blipFill>
          <a:blip r:embed="rId3"/>
          <a:stretch>
            <a:fillRect/>
          </a:stretch>
        </p:blipFill>
        <p:spPr>
          <a:xfrm>
            <a:off x="8641976" y="5374039"/>
            <a:ext cx="680442" cy="680442"/>
          </a:xfrm>
          <a:prstGeom prst="rect">
            <a:avLst/>
          </a:prstGeom>
        </p:spPr>
      </p:pic>
      <p:sp>
        <p:nvSpPr>
          <p:cNvPr id="12" name="Text 0">
            <a:extLst>
              <a:ext uri="{FF2B5EF4-FFF2-40B4-BE49-F238E27FC236}">
                <a16:creationId xmlns:a16="http://schemas.microsoft.com/office/drawing/2014/main" id="{48DC0505-965A-756B-F204-388A87F8BAEA}"/>
              </a:ext>
            </a:extLst>
          </p:cNvPr>
          <p:cNvSpPr/>
          <p:nvPr/>
        </p:nvSpPr>
        <p:spPr>
          <a:xfrm>
            <a:off x="5897582" y="1676877"/>
            <a:ext cx="2835235" cy="361950"/>
          </a:xfrm>
          <a:prstGeom prst="rect">
            <a:avLst/>
          </a:prstGeom>
          <a:noFill/>
          <a:ln/>
        </p:spPr>
        <p:txBody>
          <a:bodyPr wrap="none" lIns="0" tIns="0" rIns="0" bIns="0" rtlCol="0" anchor="t"/>
          <a:lstStyle/>
          <a:p>
            <a:pPr marL="0" indent="0" algn="ctr" rtl="1">
              <a:lnSpc>
                <a:spcPts val="2750"/>
              </a:lnSpc>
              <a:buNone/>
            </a:pPr>
            <a:r>
              <a:rPr lang="ar-SA" sz="4000" b="1" dirty="0"/>
              <a:t>الجوانب الأخلاقية</a:t>
            </a:r>
            <a:endParaRPr lang="en-US" sz="4000" b="1" dirty="0"/>
          </a:p>
        </p:txBody>
      </p:sp>
    </p:spTree>
    <p:extLst>
      <p:ext uri="{BB962C8B-B14F-4D97-AF65-F5344CB8AC3E}">
        <p14:creationId xmlns:p14="http://schemas.microsoft.com/office/powerpoint/2010/main" val="1169643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7770CA43-D784-A502-A069-61D44D5E8FF7}"/>
              </a:ext>
            </a:extLst>
          </p:cNvPr>
          <p:cNvPicPr>
            <a:picLocks noChangeAspect="1"/>
          </p:cNvPicPr>
          <p:nvPr/>
        </p:nvPicPr>
        <p:blipFill>
          <a:blip r:embed="rId2"/>
          <a:srcRect/>
          <a:stretch/>
        </p:blipFill>
        <p:spPr>
          <a:xfrm>
            <a:off x="12618720" y="7623021"/>
            <a:ext cx="2011680" cy="597618"/>
          </a:xfrm>
          <a:prstGeom prst="rect">
            <a:avLst/>
          </a:prstGeom>
        </p:spPr>
      </p:pic>
      <p:sp>
        <p:nvSpPr>
          <p:cNvPr id="6" name="TextBox 5">
            <a:extLst>
              <a:ext uri="{FF2B5EF4-FFF2-40B4-BE49-F238E27FC236}">
                <a16:creationId xmlns:a16="http://schemas.microsoft.com/office/drawing/2014/main" id="{73DA3B82-AA19-C084-3EDE-E2F5DDE94468}"/>
              </a:ext>
            </a:extLst>
          </p:cNvPr>
          <p:cNvSpPr txBox="1"/>
          <p:nvPr/>
        </p:nvSpPr>
        <p:spPr>
          <a:xfrm>
            <a:off x="3291841" y="2045385"/>
            <a:ext cx="7315200" cy="1569660"/>
          </a:xfrm>
          <a:prstGeom prst="rect">
            <a:avLst/>
          </a:prstGeom>
          <a:noFill/>
        </p:spPr>
        <p:txBody>
          <a:bodyPr wrap="square">
            <a:spAutoFit/>
          </a:bodyPr>
          <a:lstStyle/>
          <a:p>
            <a:pPr algn="ctr"/>
            <a:r>
              <a:rPr lang="en-US" sz="9600" dirty="0">
                <a:solidFill>
                  <a:schemeClr val="accent4">
                    <a:lumMod val="75000"/>
                  </a:schemeClr>
                </a:solidFill>
              </a:rPr>
              <a:t>Thank you </a:t>
            </a:r>
            <a:endParaRPr lang="ar-SA" sz="9600" dirty="0">
              <a:solidFill>
                <a:schemeClr val="accent4">
                  <a:lumMod val="75000"/>
                </a:schemeClr>
              </a:solidFill>
            </a:endParaRPr>
          </a:p>
        </p:txBody>
      </p:sp>
      <p:sp>
        <p:nvSpPr>
          <p:cNvPr id="7" name="مربع نص 3">
            <a:extLst>
              <a:ext uri="{FF2B5EF4-FFF2-40B4-BE49-F238E27FC236}">
                <a16:creationId xmlns:a16="http://schemas.microsoft.com/office/drawing/2014/main" id="{C9AD9381-35B6-A169-BF6F-6F6066E94EDE}"/>
              </a:ext>
            </a:extLst>
          </p:cNvPr>
          <p:cNvSpPr txBox="1"/>
          <p:nvPr/>
        </p:nvSpPr>
        <p:spPr>
          <a:xfrm>
            <a:off x="303394" y="4595978"/>
            <a:ext cx="8837531" cy="2246769"/>
          </a:xfrm>
          <a:prstGeom prst="rect">
            <a:avLst/>
          </a:prstGeom>
          <a:noFill/>
        </p:spPr>
        <p:txBody>
          <a:bodyPr wrap="square" rtlCol="1">
            <a:spAutoFit/>
          </a:bodyPr>
          <a:lstStyle/>
          <a:p>
            <a:r>
              <a:rPr lang="en-US" sz="5000" dirty="0">
                <a:solidFill>
                  <a:schemeClr val="accent4">
                    <a:lumMod val="75000"/>
                  </a:schemeClr>
                </a:solidFill>
                <a:latin typeface="Aldhabi" panose="01000000000000000000" pitchFamily="2" charset="-78"/>
                <a:cs typeface="Aldhabi" panose="01000000000000000000" pitchFamily="2" charset="-78"/>
              </a:rPr>
              <a:t>By :    </a:t>
            </a:r>
            <a:r>
              <a:rPr lang="en-US" sz="5000" dirty="0">
                <a:latin typeface="Aldhabi" panose="01000000000000000000" pitchFamily="2" charset="-78"/>
                <a:cs typeface="Aldhabi" panose="01000000000000000000" pitchFamily="2" charset="-78"/>
              </a:rPr>
              <a:t>Osamah Saeed Mohammed </a:t>
            </a:r>
          </a:p>
          <a:p>
            <a:endParaRPr lang="en-US" dirty="0"/>
          </a:p>
          <a:p>
            <a:r>
              <a:rPr lang="en-US" dirty="0"/>
              <a:t>             </a:t>
            </a:r>
          </a:p>
          <a:p>
            <a:endParaRPr lang="en-US" dirty="0"/>
          </a:p>
          <a:p>
            <a:endParaRPr lang="en-US" dirty="0"/>
          </a:p>
          <a:p>
            <a:endParaRPr lang="ar-SA" dirty="0"/>
          </a:p>
        </p:txBody>
      </p:sp>
      <p:sp>
        <p:nvSpPr>
          <p:cNvPr id="8" name="مربع نص 4">
            <a:extLst>
              <a:ext uri="{FF2B5EF4-FFF2-40B4-BE49-F238E27FC236}">
                <a16:creationId xmlns:a16="http://schemas.microsoft.com/office/drawing/2014/main" id="{BA1F7D0E-FACA-22F0-9225-883169D7590C}"/>
              </a:ext>
            </a:extLst>
          </p:cNvPr>
          <p:cNvSpPr txBox="1"/>
          <p:nvPr/>
        </p:nvSpPr>
        <p:spPr>
          <a:xfrm>
            <a:off x="303394" y="5491239"/>
            <a:ext cx="640080" cy="54864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wrap="square" rtlCol="1">
            <a:spAutoFit/>
          </a:bodyPr>
          <a:lstStyle/>
          <a:p>
            <a:endParaRPr lang="ar-SA" dirty="0"/>
          </a:p>
        </p:txBody>
      </p:sp>
      <p:sp>
        <p:nvSpPr>
          <p:cNvPr id="9" name="مربع نص 5">
            <a:extLst>
              <a:ext uri="{FF2B5EF4-FFF2-40B4-BE49-F238E27FC236}">
                <a16:creationId xmlns:a16="http://schemas.microsoft.com/office/drawing/2014/main" id="{4260753C-6DAD-7B24-9DE0-B8F1308893C1}"/>
              </a:ext>
            </a:extLst>
          </p:cNvPr>
          <p:cNvSpPr txBox="1"/>
          <p:nvPr/>
        </p:nvSpPr>
        <p:spPr>
          <a:xfrm>
            <a:off x="1214774" y="5448179"/>
            <a:ext cx="5248588" cy="938719"/>
          </a:xfrm>
          <a:prstGeom prst="rect">
            <a:avLst/>
          </a:prstGeom>
          <a:noFill/>
        </p:spPr>
        <p:txBody>
          <a:bodyPr wrap="square" rtlCol="1">
            <a:spAutoFit/>
          </a:bodyPr>
          <a:lstStyle/>
          <a:p>
            <a:r>
              <a:rPr lang="en-US" sz="3000" dirty="0">
                <a:solidFill>
                  <a:schemeClr val="accent4">
                    <a:lumMod val="75000"/>
                  </a:schemeClr>
                </a:solidFill>
                <a:latin typeface="Segoe UI" panose="020B0502040204020203" pitchFamily="34" charset="0"/>
                <a:ea typeface="Roboto" panose="02000000000000000000" pitchFamily="2" charset="0"/>
                <a:cs typeface="Segoe UI" panose="020B0502040204020203" pitchFamily="34" charset="0"/>
                <a:hlinkClick r:id="rId4">
                  <a:extLst>
                    <a:ext uri="{A12FA001-AC4F-418D-AE19-62706E023703}">
                      <ahyp:hlinkClr xmlns:ahyp="http://schemas.microsoft.com/office/drawing/2018/hyperlinkcolor" val="tx"/>
                    </a:ext>
                  </a:extLst>
                </a:hlinkClick>
              </a:rPr>
              <a:t>engosamahsaeed@gmail.com</a:t>
            </a:r>
            <a:endParaRPr lang="en-US" sz="3000" dirty="0">
              <a:solidFill>
                <a:schemeClr val="accent4">
                  <a:lumMod val="75000"/>
                </a:schemeClr>
              </a:solidFill>
              <a:latin typeface="Segoe UI" panose="020B0502040204020203" pitchFamily="34" charset="0"/>
              <a:ea typeface="Roboto" panose="02000000000000000000" pitchFamily="2" charset="0"/>
              <a:cs typeface="Segoe UI" panose="020B0502040204020203" pitchFamily="34" charset="0"/>
            </a:endParaRPr>
          </a:p>
          <a:p>
            <a:endParaRPr lang="ar-SA" sz="2500" dirty="0"/>
          </a:p>
        </p:txBody>
      </p:sp>
      <p:sp>
        <p:nvSpPr>
          <p:cNvPr id="10" name="مربع نص 6">
            <a:extLst>
              <a:ext uri="{FF2B5EF4-FFF2-40B4-BE49-F238E27FC236}">
                <a16:creationId xmlns:a16="http://schemas.microsoft.com/office/drawing/2014/main" id="{DEBF1056-54EB-6917-E60D-CA4F0DA93D8A}"/>
              </a:ext>
            </a:extLst>
          </p:cNvPr>
          <p:cNvSpPr txBox="1"/>
          <p:nvPr/>
        </p:nvSpPr>
        <p:spPr>
          <a:xfrm>
            <a:off x="132575" y="6075714"/>
            <a:ext cx="1005840" cy="548640"/>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txBody>
          <a:bodyPr wrap="square" rtlCol="1">
            <a:spAutoFit/>
          </a:bodyPr>
          <a:lstStyle/>
          <a:p>
            <a:endParaRPr lang="ar-SA" dirty="0"/>
          </a:p>
        </p:txBody>
      </p:sp>
      <p:sp>
        <p:nvSpPr>
          <p:cNvPr id="11" name="مربع نص 7">
            <a:extLst>
              <a:ext uri="{FF2B5EF4-FFF2-40B4-BE49-F238E27FC236}">
                <a16:creationId xmlns:a16="http://schemas.microsoft.com/office/drawing/2014/main" id="{5E81347B-77CA-D64D-3BE1-92CBCF009FDB}"/>
              </a:ext>
            </a:extLst>
          </p:cNvPr>
          <p:cNvSpPr txBox="1"/>
          <p:nvPr/>
        </p:nvSpPr>
        <p:spPr>
          <a:xfrm>
            <a:off x="1236548" y="6061840"/>
            <a:ext cx="10094918" cy="553998"/>
          </a:xfrm>
          <a:prstGeom prst="rect">
            <a:avLst/>
          </a:prstGeom>
          <a:noFill/>
        </p:spPr>
        <p:txBody>
          <a:bodyPr wrap="square" rtlCol="1">
            <a:spAutoFit/>
          </a:bodyPr>
          <a:lstStyle/>
          <a:p>
            <a:r>
              <a:rPr lang="en-US" sz="3000" dirty="0">
                <a:solidFill>
                  <a:schemeClr val="accent4">
                    <a:lumMod val="75000"/>
                  </a:schemeClr>
                </a:solidFill>
                <a:latin typeface="Segoe UI" panose="020B0502040204020203" pitchFamily="34" charset="0"/>
                <a:ea typeface="Roboto" panose="02000000000000000000" pitchFamily="2" charset="0"/>
                <a:cs typeface="Segoe UI" panose="020B0502040204020203" pitchFamily="34" charset="0"/>
              </a:rPr>
              <a:t>https://github.com/Osamah-Saeed-Mohammed-Hamood</a:t>
            </a:r>
            <a:endParaRPr lang="ar-SA" sz="2500" dirty="0">
              <a:solidFill>
                <a:schemeClr val="accent4">
                  <a:lumMod val="75000"/>
                </a:schemeClr>
              </a:solidFill>
            </a:endParaRPr>
          </a:p>
        </p:txBody>
      </p:sp>
    </p:spTree>
    <p:extLst>
      <p:ext uri="{BB962C8B-B14F-4D97-AF65-F5344CB8AC3E}">
        <p14:creationId xmlns:p14="http://schemas.microsoft.com/office/powerpoint/2010/main" val="29786098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84235" y="609495"/>
            <a:ext cx="2835235" cy="361950"/>
          </a:xfrm>
          <a:prstGeom prst="rect">
            <a:avLst/>
          </a:prstGeom>
          <a:noFill/>
          <a:ln/>
        </p:spPr>
        <p:txBody>
          <a:bodyPr wrap="none" lIns="0" tIns="0" rIns="0" bIns="0" rtlCol="0" anchor="t"/>
          <a:lstStyle/>
          <a:p>
            <a:pPr marL="0" indent="0" algn="ctr" rtl="1">
              <a:lnSpc>
                <a:spcPts val="2750"/>
              </a:lnSpc>
              <a:buNone/>
            </a:pPr>
            <a:r>
              <a:rPr lang="en-US" sz="4000" b="1" dirty="0" err="1">
                <a:solidFill>
                  <a:srgbClr val="2C2926"/>
                </a:solidFill>
                <a:latin typeface="Bricolage Grotesque Semi Bold" pitchFamily="34" charset="0"/>
                <a:ea typeface="Bricolage Grotesque Semi Bold" pitchFamily="34" charset="-122"/>
              </a:rPr>
              <a:t>المقدمة</a:t>
            </a:r>
            <a:endParaRPr lang="en-US" sz="4000" b="1" dirty="0"/>
          </a:p>
        </p:txBody>
      </p:sp>
      <p:sp>
        <p:nvSpPr>
          <p:cNvPr id="3" name="Text 1"/>
          <p:cNvSpPr/>
          <p:nvPr/>
        </p:nvSpPr>
        <p:spPr>
          <a:xfrm>
            <a:off x="824269" y="2104479"/>
            <a:ext cx="13042821" cy="725805"/>
          </a:xfrm>
          <a:prstGeom prst="rect">
            <a:avLst/>
          </a:prstGeom>
          <a:noFill/>
          <a:ln/>
        </p:spPr>
        <p:txBody>
          <a:bodyPr wrap="square" lIns="0" tIns="0" rIns="0" bIns="0" rtlCol="0" anchor="t"/>
          <a:lstStyle/>
          <a:p>
            <a:pPr marL="0" indent="0" algn="ctr" rtl="1">
              <a:lnSpc>
                <a:spcPts val="2850"/>
              </a:lnSpc>
              <a:buNone/>
            </a:pPr>
            <a:r>
              <a:rPr lang="en-US" sz="2800" dirty="0">
                <a:solidFill>
                  <a:srgbClr val="2C2926"/>
                </a:solidFill>
                <a:latin typeface="Inter" pitchFamily="34" charset="0"/>
                <a:ea typeface="Inter" pitchFamily="34" charset="-122"/>
                <a:cs typeface="Inter" pitchFamily="34" charset="-120"/>
              </a:rPr>
              <a:t>في عالم الأمن السيبراني والبحث الاستخباري مفتوح المصدر (OSINT)، تُعد القدرة على جمع المعلومات وتحليلها أمرًا بالغ الأهمية. ومن بين أبرز مصادر هذه المعلومات هي أرقام الهواتف، التي يمكن أن تكشف الكثير.</a:t>
            </a:r>
            <a:endParaRPr lang="en-US" sz="2800" dirty="0"/>
          </a:p>
        </p:txBody>
      </p:sp>
      <p:sp>
        <p:nvSpPr>
          <p:cNvPr id="4" name="Shape 2"/>
          <p:cNvSpPr/>
          <p:nvPr/>
        </p:nvSpPr>
        <p:spPr>
          <a:xfrm>
            <a:off x="7428667" y="3621643"/>
            <a:ext cx="6407944" cy="2164675"/>
          </a:xfrm>
          <a:prstGeom prst="roundRect">
            <a:avLst>
              <a:gd name="adj" fmla="val 6759"/>
            </a:avLst>
          </a:prstGeom>
          <a:solidFill>
            <a:srgbClr val="FFFFFF">
              <a:alpha val="95000"/>
            </a:srgbClr>
          </a:solidFill>
          <a:ln w="30480">
            <a:solidFill>
              <a:srgbClr val="F8ECD3"/>
            </a:solidFill>
            <a:prstDash val="solid"/>
          </a:ln>
        </p:spPr>
      </p:sp>
      <p:pic>
        <p:nvPicPr>
          <p:cNvPr id="5" name="Image 0" descr="preencoded.png"/>
          <p:cNvPicPr>
            <a:picLocks noChangeAspect="1"/>
          </p:cNvPicPr>
          <p:nvPr/>
        </p:nvPicPr>
        <p:blipFill>
          <a:blip r:embed="rId3"/>
          <a:stretch>
            <a:fillRect/>
          </a:stretch>
        </p:blipFill>
        <p:spPr>
          <a:xfrm>
            <a:off x="13745170" y="3621643"/>
            <a:ext cx="121920" cy="2164675"/>
          </a:xfrm>
          <a:prstGeom prst="rect">
            <a:avLst/>
          </a:prstGeom>
        </p:spPr>
      </p:pic>
      <p:sp>
        <p:nvSpPr>
          <p:cNvPr id="6" name="Text 3"/>
          <p:cNvSpPr/>
          <p:nvPr/>
        </p:nvSpPr>
        <p:spPr>
          <a:xfrm>
            <a:off x="10085546" y="3878937"/>
            <a:ext cx="3402330" cy="425291"/>
          </a:xfrm>
          <a:prstGeom prst="rect">
            <a:avLst/>
          </a:prstGeom>
          <a:noFill/>
          <a:ln/>
        </p:spPr>
        <p:txBody>
          <a:bodyPr wrap="none" lIns="0" tIns="0" rIns="0" bIns="0" rtlCol="0" anchor="t"/>
          <a:lstStyle/>
          <a:p>
            <a:pPr marL="0" indent="0" algn="r" rtl="1">
              <a:lnSpc>
                <a:spcPts val="3300"/>
              </a:lnSpc>
              <a:buNone/>
            </a:pPr>
            <a:r>
              <a:rPr lang="en-US" sz="3000" b="1" dirty="0">
                <a:solidFill>
                  <a:srgbClr val="2C2926"/>
                </a:solidFill>
                <a:latin typeface="Bricolage Grotesque Semi Bold" pitchFamily="34" charset="0"/>
                <a:ea typeface="Bricolage Grotesque Semi Bold" pitchFamily="34" charset="-122"/>
              </a:rPr>
              <a:t>ما هو OSINT؟</a:t>
            </a:r>
            <a:endParaRPr lang="en-US" sz="3000" b="1" dirty="0"/>
          </a:p>
        </p:txBody>
      </p:sp>
      <p:sp>
        <p:nvSpPr>
          <p:cNvPr id="7" name="Text 4"/>
          <p:cNvSpPr/>
          <p:nvPr/>
        </p:nvSpPr>
        <p:spPr>
          <a:xfrm>
            <a:off x="7685961" y="4440317"/>
            <a:ext cx="5801916" cy="725805"/>
          </a:xfrm>
          <a:prstGeom prst="rect">
            <a:avLst/>
          </a:prstGeom>
          <a:noFill/>
          <a:ln/>
        </p:spPr>
        <p:txBody>
          <a:bodyPr wrap="square" lIns="0" tIns="0" rIns="0" bIns="0" rtlCol="0" anchor="t"/>
          <a:lstStyle/>
          <a:p>
            <a:pPr marL="0" indent="0" algn="r" rtl="1">
              <a:lnSpc>
                <a:spcPts val="2850"/>
              </a:lnSpc>
              <a:buNone/>
            </a:pPr>
            <a:r>
              <a:rPr lang="en-US" sz="2500" dirty="0">
                <a:solidFill>
                  <a:srgbClr val="2C2926"/>
                </a:solidFill>
                <a:latin typeface="Inter" pitchFamily="34" charset="0"/>
                <a:ea typeface="Inter" pitchFamily="34" charset="-122"/>
                <a:cs typeface="Inter" pitchFamily="34" charset="-120"/>
              </a:rPr>
              <a:t>هو فن وعلم جمع المعلومات من المصادر العامة المتاحة، مثل الإنترنت، ووسائل الإعلام، والسجلات العامة.</a:t>
            </a:r>
            <a:endParaRPr lang="en-US" sz="2500" dirty="0"/>
          </a:p>
        </p:txBody>
      </p:sp>
      <p:sp>
        <p:nvSpPr>
          <p:cNvPr id="8" name="Shape 5"/>
          <p:cNvSpPr/>
          <p:nvPr/>
        </p:nvSpPr>
        <p:spPr>
          <a:xfrm>
            <a:off x="793790" y="3621643"/>
            <a:ext cx="6408063" cy="2164675"/>
          </a:xfrm>
          <a:prstGeom prst="roundRect">
            <a:avLst>
              <a:gd name="adj" fmla="val 6759"/>
            </a:avLst>
          </a:prstGeom>
          <a:solidFill>
            <a:srgbClr val="FFFFFF">
              <a:alpha val="95000"/>
            </a:srgbClr>
          </a:solidFill>
          <a:ln w="30480">
            <a:solidFill>
              <a:srgbClr val="F8ECD3"/>
            </a:solidFill>
            <a:prstDash val="solid"/>
          </a:ln>
        </p:spPr>
      </p:sp>
      <p:pic>
        <p:nvPicPr>
          <p:cNvPr id="9" name="Image 1" descr="preencoded.png"/>
          <p:cNvPicPr>
            <a:picLocks noChangeAspect="1"/>
          </p:cNvPicPr>
          <p:nvPr/>
        </p:nvPicPr>
        <p:blipFill>
          <a:blip r:embed="rId3"/>
          <a:stretch>
            <a:fillRect/>
          </a:stretch>
        </p:blipFill>
        <p:spPr>
          <a:xfrm>
            <a:off x="7110412" y="3621643"/>
            <a:ext cx="121920" cy="2164675"/>
          </a:xfrm>
          <a:prstGeom prst="rect">
            <a:avLst/>
          </a:prstGeom>
        </p:spPr>
      </p:pic>
      <p:sp>
        <p:nvSpPr>
          <p:cNvPr id="10" name="Text 6"/>
          <p:cNvSpPr/>
          <p:nvPr/>
        </p:nvSpPr>
        <p:spPr>
          <a:xfrm>
            <a:off x="3450788" y="3878937"/>
            <a:ext cx="3402330" cy="425291"/>
          </a:xfrm>
          <a:prstGeom prst="rect">
            <a:avLst/>
          </a:prstGeom>
          <a:noFill/>
          <a:ln/>
        </p:spPr>
        <p:txBody>
          <a:bodyPr wrap="none" lIns="0" tIns="0" rIns="0" bIns="0" rtlCol="0" anchor="t"/>
          <a:lstStyle/>
          <a:p>
            <a:pPr marL="0" indent="0" algn="r" rtl="1">
              <a:lnSpc>
                <a:spcPts val="3300"/>
              </a:lnSpc>
              <a:buNone/>
            </a:pPr>
            <a:r>
              <a:rPr lang="en-US" sz="3000" b="1" dirty="0">
                <a:solidFill>
                  <a:srgbClr val="2C2926"/>
                </a:solidFill>
                <a:latin typeface="Bricolage Grotesque Semi Bold" pitchFamily="34" charset="0"/>
                <a:ea typeface="Bricolage Grotesque Semi Bold" pitchFamily="34" charset="-122"/>
              </a:rPr>
              <a:t>أهمية أرقام الهواتف</a:t>
            </a:r>
            <a:endParaRPr lang="en-US" sz="3000" b="1" dirty="0"/>
          </a:p>
        </p:txBody>
      </p:sp>
      <p:sp>
        <p:nvSpPr>
          <p:cNvPr id="11" name="Text 7"/>
          <p:cNvSpPr/>
          <p:nvPr/>
        </p:nvSpPr>
        <p:spPr>
          <a:xfrm>
            <a:off x="1051084" y="4440317"/>
            <a:ext cx="5802035" cy="1088708"/>
          </a:xfrm>
          <a:prstGeom prst="rect">
            <a:avLst/>
          </a:prstGeom>
          <a:noFill/>
          <a:ln/>
        </p:spPr>
        <p:txBody>
          <a:bodyPr wrap="square" lIns="0" tIns="0" rIns="0" bIns="0" rtlCol="0" anchor="t"/>
          <a:lstStyle/>
          <a:p>
            <a:pPr marL="0" indent="0" algn="r" rtl="1">
              <a:lnSpc>
                <a:spcPts val="2850"/>
              </a:lnSpc>
              <a:buNone/>
            </a:pPr>
            <a:r>
              <a:rPr lang="en-US" sz="2500" dirty="0">
                <a:solidFill>
                  <a:srgbClr val="2C2926"/>
                </a:solidFill>
                <a:latin typeface="Inter" pitchFamily="34" charset="0"/>
                <a:ea typeface="Inter" pitchFamily="34" charset="-122"/>
                <a:cs typeface="Inter" pitchFamily="34" charset="-120"/>
              </a:rPr>
              <a:t>تُعد أرقام الهواتف نقطة انطلاق قيمة في تحقيقات OSINT، حيث يمكن أن تقود إلى ملفات شخصية، شركات اتصالات، وحتى أنشطة مشبوهة.</a:t>
            </a:r>
            <a:endParaRPr lang="en-US" sz="2500" dirty="0"/>
          </a:p>
        </p:txBody>
      </p:sp>
      <p:sp>
        <p:nvSpPr>
          <p:cNvPr id="12" name="Text 8"/>
          <p:cNvSpPr/>
          <p:nvPr/>
        </p:nvSpPr>
        <p:spPr>
          <a:xfrm>
            <a:off x="710921" y="6602806"/>
            <a:ext cx="13042821" cy="362903"/>
          </a:xfrm>
          <a:prstGeom prst="rect">
            <a:avLst/>
          </a:prstGeom>
          <a:noFill/>
          <a:ln/>
        </p:spPr>
        <p:txBody>
          <a:bodyPr wrap="none" lIns="0" tIns="0" rIns="0" bIns="0" rtlCol="0" anchor="t"/>
          <a:lstStyle/>
          <a:p>
            <a:pPr marL="0" indent="0" algn="r" rtl="1">
              <a:lnSpc>
                <a:spcPts val="2850"/>
              </a:lnSpc>
              <a:buNone/>
            </a:pPr>
            <a:r>
              <a:rPr lang="en-US" sz="2800" dirty="0">
                <a:solidFill>
                  <a:srgbClr val="2C2926"/>
                </a:solidFill>
                <a:latin typeface="Inter" pitchFamily="34" charset="0"/>
                <a:ea typeface="Inter" pitchFamily="34" charset="-122"/>
                <a:cs typeface="Inter" pitchFamily="34" charset="-120"/>
              </a:rPr>
              <a:t>لذلك، نحتاج إلى أدوات </a:t>
            </a:r>
            <a:r>
              <a:rPr lang="en-US" sz="2800" dirty="0" err="1">
                <a:solidFill>
                  <a:srgbClr val="2C2926"/>
                </a:solidFill>
                <a:latin typeface="Inter" pitchFamily="34" charset="0"/>
                <a:ea typeface="Inter" pitchFamily="34" charset="-122"/>
                <a:cs typeface="Inter" pitchFamily="34" charset="-120"/>
              </a:rPr>
              <a:t>قوية</a:t>
            </a:r>
            <a:r>
              <a:rPr lang="en-US" sz="2800" dirty="0">
                <a:solidFill>
                  <a:srgbClr val="2C2926"/>
                </a:solidFill>
                <a:latin typeface="Inter" pitchFamily="34" charset="0"/>
                <a:ea typeface="Inter" pitchFamily="34" charset="-122"/>
                <a:cs typeface="Inter" pitchFamily="34" charset="-120"/>
              </a:rPr>
              <a:t> </a:t>
            </a:r>
            <a:r>
              <a:rPr lang="en-US" sz="2800" dirty="0" err="1">
                <a:solidFill>
                  <a:srgbClr val="2C2926"/>
                </a:solidFill>
                <a:latin typeface="Inter" pitchFamily="34" charset="0"/>
                <a:ea typeface="Inter" pitchFamily="34" charset="-122"/>
                <a:cs typeface="Inter" pitchFamily="34" charset="-120"/>
              </a:rPr>
              <a:t>مثلPhoneInfoga</a:t>
            </a:r>
            <a:r>
              <a:rPr lang="en-US" sz="2800" dirty="0">
                <a:solidFill>
                  <a:srgbClr val="2C2926"/>
                </a:solidFill>
                <a:latin typeface="Inter" pitchFamily="34" charset="0"/>
                <a:ea typeface="Inter" pitchFamily="34" charset="-122"/>
                <a:cs typeface="Inter" pitchFamily="34" charset="-120"/>
              </a:rPr>
              <a:t> </a:t>
            </a:r>
            <a:r>
              <a:rPr lang="ar-SA" sz="2800" dirty="0">
                <a:solidFill>
                  <a:srgbClr val="2C2926"/>
                </a:solidFill>
                <a:latin typeface="Inter" pitchFamily="34" charset="0"/>
                <a:ea typeface="Inter" pitchFamily="34" charset="-122"/>
                <a:cs typeface="Inter" pitchFamily="34" charset="-120"/>
              </a:rPr>
              <a:t> ل</a:t>
            </a:r>
            <a:r>
              <a:rPr lang="en-US" sz="2800" dirty="0" err="1">
                <a:solidFill>
                  <a:srgbClr val="2C2926"/>
                </a:solidFill>
                <a:latin typeface="Inter" pitchFamily="34" charset="0"/>
                <a:ea typeface="Inter" pitchFamily="34" charset="-122"/>
                <a:cs typeface="Inter" pitchFamily="34" charset="-120"/>
              </a:rPr>
              <a:t>لتحقق</a:t>
            </a:r>
            <a:r>
              <a:rPr lang="en-US" sz="2800" dirty="0">
                <a:solidFill>
                  <a:srgbClr val="2C2926"/>
                </a:solidFill>
                <a:latin typeface="Inter" pitchFamily="34" charset="0"/>
                <a:ea typeface="Inter" pitchFamily="34" charset="-122"/>
                <a:cs typeface="Inter" pitchFamily="34" charset="-120"/>
              </a:rPr>
              <a:t> من الأرقام وفهم سياقها.</a:t>
            </a:r>
            <a:endParaRPr lang="en-US" sz="2800" dirty="0"/>
          </a:p>
        </p:txBody>
      </p:sp>
      <p:pic>
        <p:nvPicPr>
          <p:cNvPr id="17" name="Image 0">
            <a:extLst>
              <a:ext uri="{FF2B5EF4-FFF2-40B4-BE49-F238E27FC236}">
                <a16:creationId xmlns:a16="http://schemas.microsoft.com/office/drawing/2014/main" id="{C76A78BC-9AA2-3F5F-0608-869AD3B5FE46}"/>
              </a:ext>
            </a:extLst>
          </p:cNvPr>
          <p:cNvPicPr>
            <a:picLocks noChangeAspect="1"/>
          </p:cNvPicPr>
          <p:nvPr/>
        </p:nvPicPr>
        <p:blipFill>
          <a:blip r:embed="rId4"/>
          <a:srcRect/>
          <a:stretch/>
        </p:blipFill>
        <p:spPr>
          <a:xfrm>
            <a:off x="12618720" y="7612261"/>
            <a:ext cx="2011680" cy="59761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83987" y="497681"/>
            <a:ext cx="2262307" cy="290393"/>
          </a:xfrm>
          <a:prstGeom prst="rect">
            <a:avLst/>
          </a:prstGeom>
          <a:noFill/>
          <a:ln/>
        </p:spPr>
        <p:txBody>
          <a:bodyPr wrap="none" lIns="0" tIns="0" rIns="0" bIns="0" rtlCol="0" anchor="t"/>
          <a:lstStyle/>
          <a:p>
            <a:pPr marL="0" indent="0" algn="ctr" rtl="1">
              <a:lnSpc>
                <a:spcPts val="2200"/>
              </a:lnSpc>
              <a:buNone/>
            </a:pPr>
            <a:r>
              <a:rPr lang="en-US" sz="4000" b="1" dirty="0" err="1">
                <a:solidFill>
                  <a:srgbClr val="2C2926"/>
                </a:solidFill>
                <a:latin typeface="Bricolage Grotesque Semi Bold" pitchFamily="34" charset="0"/>
                <a:ea typeface="Bricolage Grotesque Semi Bold" pitchFamily="34" charset="-122"/>
              </a:rPr>
              <a:t>تعريف</a:t>
            </a:r>
            <a:r>
              <a:rPr lang="en-US" sz="4000" b="1" dirty="0">
                <a:solidFill>
                  <a:srgbClr val="2C2926"/>
                </a:solidFill>
                <a:latin typeface="Bricolage Grotesque Semi Bold" pitchFamily="34" charset="0"/>
                <a:ea typeface="Bricolage Grotesque Semi Bold" pitchFamily="34" charset="-122"/>
              </a:rPr>
              <a:t> الأداة</a:t>
            </a:r>
            <a:endParaRPr lang="en-US" sz="4000" b="1" dirty="0"/>
          </a:p>
        </p:txBody>
      </p:sp>
      <p:pic>
        <p:nvPicPr>
          <p:cNvPr id="4" name="Image 0" descr="preencoded.png"/>
          <p:cNvPicPr>
            <a:picLocks noChangeAspect="1"/>
          </p:cNvPicPr>
          <p:nvPr/>
        </p:nvPicPr>
        <p:blipFill>
          <a:blip r:embed="rId3"/>
          <a:stretch>
            <a:fillRect/>
          </a:stretch>
        </p:blipFill>
        <p:spPr>
          <a:xfrm>
            <a:off x="482805" y="1151215"/>
            <a:ext cx="6461046" cy="6461046"/>
          </a:xfrm>
          <a:prstGeom prst="rect">
            <a:avLst/>
          </a:prstGeom>
        </p:spPr>
      </p:pic>
      <p:sp>
        <p:nvSpPr>
          <p:cNvPr id="5" name="Text 2"/>
          <p:cNvSpPr/>
          <p:nvPr/>
        </p:nvSpPr>
        <p:spPr>
          <a:xfrm>
            <a:off x="6747307" y="2776563"/>
            <a:ext cx="6461046" cy="289560"/>
          </a:xfrm>
          <a:prstGeom prst="rect">
            <a:avLst/>
          </a:prstGeom>
          <a:noFill/>
          <a:ln/>
        </p:spPr>
        <p:txBody>
          <a:bodyPr wrap="none" lIns="0" tIns="0" rIns="0" bIns="0" rtlCol="0" anchor="t"/>
          <a:lstStyle/>
          <a:p>
            <a:pPr algn="r" rtl="1">
              <a:lnSpc>
                <a:spcPts val="2250"/>
              </a:lnSpc>
              <a:buSzPct val="100000"/>
            </a:pPr>
            <a:r>
              <a:rPr lang="en-US" sz="2800" dirty="0">
                <a:solidFill>
                  <a:srgbClr val="2C2926"/>
                </a:solidFill>
                <a:latin typeface="Inter" pitchFamily="34" charset="0"/>
                <a:ea typeface="Inter" pitchFamily="34" charset="-122"/>
                <a:cs typeface="Inter" pitchFamily="34" charset="-120"/>
              </a:rPr>
              <a:t> أداة مفتوحة المصدر (Open Source).</a:t>
            </a:r>
            <a:endParaRPr lang="en-US" sz="2800" dirty="0"/>
          </a:p>
        </p:txBody>
      </p:sp>
      <p:sp>
        <p:nvSpPr>
          <p:cNvPr id="6" name="Text 3"/>
          <p:cNvSpPr/>
          <p:nvPr/>
        </p:nvSpPr>
        <p:spPr>
          <a:xfrm>
            <a:off x="7400617" y="3587011"/>
            <a:ext cx="6461046" cy="289560"/>
          </a:xfrm>
          <a:prstGeom prst="rect">
            <a:avLst/>
          </a:prstGeom>
          <a:noFill/>
          <a:ln/>
        </p:spPr>
        <p:txBody>
          <a:bodyPr wrap="none" lIns="0" tIns="0" rIns="0" bIns="0" rtlCol="0" anchor="t"/>
          <a:lstStyle/>
          <a:p>
            <a:pPr algn="ctr" rtl="1">
              <a:lnSpc>
                <a:spcPts val="2250"/>
              </a:lnSpc>
              <a:buSzPct val="100000"/>
            </a:pPr>
            <a:r>
              <a:rPr lang="ar-SA" sz="2800" dirty="0">
                <a:solidFill>
                  <a:srgbClr val="2C2926"/>
                </a:solidFill>
                <a:latin typeface="Inter" pitchFamily="34" charset="0"/>
                <a:ea typeface="Inter" pitchFamily="34" charset="-122"/>
                <a:cs typeface="Inter" pitchFamily="34" charset="-120"/>
              </a:rPr>
              <a:t>طورها </a:t>
            </a:r>
            <a:r>
              <a:rPr lang="en-US" sz="2800" dirty="0" err="1">
                <a:solidFill>
                  <a:srgbClr val="2C2926"/>
                </a:solidFill>
                <a:latin typeface="Inter" pitchFamily="34" charset="0"/>
                <a:ea typeface="Inter" pitchFamily="34" charset="-122"/>
                <a:cs typeface="Inter" pitchFamily="34" charset="-120"/>
              </a:rPr>
              <a:t>باحث</a:t>
            </a:r>
            <a:r>
              <a:rPr lang="en-US" sz="2800" dirty="0">
                <a:solidFill>
                  <a:srgbClr val="2C2926"/>
                </a:solidFill>
                <a:latin typeface="Inter" pitchFamily="34" charset="0"/>
                <a:ea typeface="Inter" pitchFamily="34" charset="-122"/>
                <a:cs typeface="Inter" pitchFamily="34" charset="-120"/>
              </a:rPr>
              <a:t> أمني يُدعى </a:t>
            </a:r>
            <a:r>
              <a:rPr lang="en-US" sz="2800" dirty="0">
                <a:solidFill>
                  <a:srgbClr val="E7BF6A"/>
                </a:solidFill>
                <a:latin typeface="Inter" pitchFamily="34" charset="0"/>
                <a:ea typeface="Inter" pitchFamily="34" charset="-122"/>
                <a:cs typeface="Inter" pitchFamily="34" charset="-120"/>
              </a:rPr>
              <a:t>sundowndev</a:t>
            </a:r>
            <a:r>
              <a:rPr lang="en-US" sz="2800" dirty="0">
                <a:solidFill>
                  <a:srgbClr val="2C2926"/>
                </a:solidFill>
                <a:latin typeface="Inter" pitchFamily="34" charset="0"/>
                <a:ea typeface="Inter" pitchFamily="34" charset="-122"/>
                <a:cs typeface="Inter" pitchFamily="34" charset="-120"/>
              </a:rPr>
              <a:t>.</a:t>
            </a:r>
            <a:endParaRPr lang="en-US" sz="2800" dirty="0"/>
          </a:p>
        </p:txBody>
      </p:sp>
      <p:sp>
        <p:nvSpPr>
          <p:cNvPr id="7" name="Text 4"/>
          <p:cNvSpPr/>
          <p:nvPr/>
        </p:nvSpPr>
        <p:spPr>
          <a:xfrm>
            <a:off x="7400617" y="4497809"/>
            <a:ext cx="6461046" cy="1065711"/>
          </a:xfrm>
          <a:prstGeom prst="rect">
            <a:avLst/>
          </a:prstGeom>
          <a:noFill/>
          <a:ln/>
        </p:spPr>
        <p:txBody>
          <a:bodyPr wrap="none" lIns="0" tIns="0" rIns="0" bIns="0" rtlCol="0" anchor="t"/>
          <a:lstStyle/>
          <a:p>
            <a:pPr algn="ctr" rtl="1">
              <a:lnSpc>
                <a:spcPts val="2250"/>
              </a:lnSpc>
              <a:buSzPct val="100000"/>
            </a:pPr>
            <a:r>
              <a:rPr lang="ar-SA" sz="2800" dirty="0">
                <a:solidFill>
                  <a:srgbClr val="2C2926"/>
                </a:solidFill>
                <a:latin typeface="Inter" pitchFamily="34" charset="0"/>
                <a:ea typeface="Inter" pitchFamily="34" charset="-122"/>
                <a:cs typeface="Inter" pitchFamily="34" charset="-120"/>
              </a:rPr>
              <a:t>تعمل على </a:t>
            </a:r>
            <a:r>
              <a:rPr lang="en-US" sz="2800" dirty="0" err="1">
                <a:solidFill>
                  <a:srgbClr val="2C2926"/>
                </a:solidFill>
                <a:latin typeface="Inter" pitchFamily="34" charset="0"/>
                <a:ea typeface="Inter" pitchFamily="34" charset="-122"/>
                <a:cs typeface="Inter" pitchFamily="34" charset="-120"/>
              </a:rPr>
              <a:t>جمع</a:t>
            </a:r>
            <a:r>
              <a:rPr lang="en-US" sz="2800" dirty="0">
                <a:solidFill>
                  <a:srgbClr val="2C2926"/>
                </a:solidFill>
                <a:latin typeface="Inter" pitchFamily="34" charset="0"/>
                <a:ea typeface="Inter" pitchFamily="34" charset="-122"/>
                <a:cs typeface="Inter" pitchFamily="34" charset="-120"/>
              </a:rPr>
              <a:t> معلومات أساسية (profiling) </a:t>
            </a:r>
          </a:p>
          <a:p>
            <a:pPr algn="ctr" rtl="1">
              <a:lnSpc>
                <a:spcPts val="2250"/>
              </a:lnSpc>
              <a:buSzPct val="100000"/>
            </a:pPr>
            <a:endParaRPr lang="en-US" sz="2800" dirty="0">
              <a:solidFill>
                <a:srgbClr val="2C2926"/>
              </a:solidFill>
              <a:latin typeface="Inter" pitchFamily="34" charset="0"/>
              <a:ea typeface="Inter" pitchFamily="34" charset="-122"/>
              <a:cs typeface="Inter" pitchFamily="34" charset="-120"/>
            </a:endParaRPr>
          </a:p>
          <a:p>
            <a:pPr algn="ctr" rtl="1">
              <a:lnSpc>
                <a:spcPts val="2250"/>
              </a:lnSpc>
              <a:buSzPct val="100000"/>
            </a:pPr>
            <a:r>
              <a:rPr lang="en-US" sz="2800" dirty="0" err="1">
                <a:solidFill>
                  <a:srgbClr val="2C2926"/>
                </a:solidFill>
                <a:latin typeface="Inter" pitchFamily="34" charset="0"/>
                <a:ea typeface="Inter" pitchFamily="34" charset="-122"/>
                <a:cs typeface="Inter" pitchFamily="34" charset="-120"/>
              </a:rPr>
              <a:t>عن</a:t>
            </a:r>
            <a:r>
              <a:rPr lang="en-US" sz="2800" dirty="0">
                <a:solidFill>
                  <a:srgbClr val="2C2926"/>
                </a:solidFill>
                <a:latin typeface="Inter" pitchFamily="34" charset="0"/>
                <a:ea typeface="Inter" pitchFamily="34" charset="-122"/>
                <a:cs typeface="Inter" pitchFamily="34" charset="-120"/>
              </a:rPr>
              <a:t> رقم هاتف عبر الإنترنت.</a:t>
            </a:r>
            <a:endParaRPr lang="en-US" sz="2800" dirty="0"/>
          </a:p>
        </p:txBody>
      </p:sp>
      <p:sp>
        <p:nvSpPr>
          <p:cNvPr id="8" name="Text 5"/>
          <p:cNvSpPr/>
          <p:nvPr/>
        </p:nvSpPr>
        <p:spPr>
          <a:xfrm>
            <a:off x="7400617" y="5971480"/>
            <a:ext cx="6461046" cy="1237605"/>
          </a:xfrm>
          <a:prstGeom prst="rect">
            <a:avLst/>
          </a:prstGeom>
          <a:noFill/>
          <a:ln/>
        </p:spPr>
        <p:txBody>
          <a:bodyPr wrap="none" lIns="0" tIns="0" rIns="0" bIns="0" rtlCol="0" anchor="t"/>
          <a:lstStyle/>
          <a:p>
            <a:pPr algn="ctr" rtl="1">
              <a:lnSpc>
                <a:spcPts val="2250"/>
              </a:lnSpc>
              <a:buSzPct val="100000"/>
            </a:pPr>
            <a:r>
              <a:rPr lang="ar-SA" sz="2800" dirty="0">
                <a:latin typeface="Inter" pitchFamily="34" charset="0"/>
                <a:ea typeface="Inter" pitchFamily="34" charset="-122"/>
                <a:cs typeface="Inter" pitchFamily="34" charset="-120"/>
              </a:rPr>
              <a:t>تركز على </a:t>
            </a:r>
            <a:r>
              <a:rPr lang="en-US" sz="2800" dirty="0" err="1">
                <a:solidFill>
                  <a:srgbClr val="E7BF6A"/>
                </a:solidFill>
                <a:latin typeface="Inter" pitchFamily="34" charset="0"/>
                <a:ea typeface="Inter" pitchFamily="34" charset="-122"/>
                <a:cs typeface="Inter" pitchFamily="34" charset="-120"/>
              </a:rPr>
              <a:t>التنميط</a:t>
            </a:r>
            <a:r>
              <a:rPr lang="en-US" sz="2800" dirty="0">
                <a:solidFill>
                  <a:srgbClr val="E7BF6A"/>
                </a:solidFill>
                <a:latin typeface="Inter" pitchFamily="34" charset="0"/>
                <a:ea typeface="Inter" pitchFamily="34" charset="-122"/>
                <a:cs typeface="Inter" pitchFamily="34" charset="-120"/>
              </a:rPr>
              <a:t> (Profiling)</a:t>
            </a:r>
            <a:r>
              <a:rPr lang="ar-SA" sz="2800" dirty="0">
                <a:solidFill>
                  <a:srgbClr val="E7BF6A"/>
                </a:solidFill>
                <a:latin typeface="Inter" pitchFamily="34" charset="0"/>
                <a:ea typeface="Inter" pitchFamily="34" charset="-122"/>
                <a:cs typeface="Inter" pitchFamily="34" charset="-120"/>
              </a:rPr>
              <a:t> </a:t>
            </a:r>
            <a:r>
              <a:rPr lang="en-US" sz="2800" dirty="0" err="1">
                <a:solidFill>
                  <a:srgbClr val="2C2926"/>
                </a:solidFill>
                <a:latin typeface="Inter" pitchFamily="34" charset="0"/>
                <a:ea typeface="Inter" pitchFamily="34" charset="-122"/>
                <a:cs typeface="Inter" pitchFamily="34" charset="-120"/>
              </a:rPr>
              <a:t>للأرقام</a:t>
            </a:r>
            <a:r>
              <a:rPr lang="en-US" sz="2800" dirty="0">
                <a:solidFill>
                  <a:srgbClr val="2C2926"/>
                </a:solidFill>
                <a:latin typeface="Inter" pitchFamily="34" charset="0"/>
                <a:ea typeface="Inter" pitchFamily="34" charset="-122"/>
                <a:cs typeface="Inter" pitchFamily="34" charset="-120"/>
              </a:rPr>
              <a:t>، </a:t>
            </a:r>
          </a:p>
          <a:p>
            <a:pPr algn="ctr" rtl="1">
              <a:lnSpc>
                <a:spcPts val="2250"/>
              </a:lnSpc>
              <a:buSzPct val="100000"/>
            </a:pPr>
            <a:endParaRPr lang="en-US" sz="2800" dirty="0">
              <a:solidFill>
                <a:srgbClr val="2C2926"/>
              </a:solidFill>
              <a:latin typeface="Inter" pitchFamily="34" charset="0"/>
              <a:ea typeface="Inter" pitchFamily="34" charset="-122"/>
              <a:cs typeface="Inter" pitchFamily="34" charset="-120"/>
            </a:endParaRPr>
          </a:p>
          <a:p>
            <a:pPr algn="ctr" rtl="1">
              <a:lnSpc>
                <a:spcPts val="2250"/>
              </a:lnSpc>
              <a:buSzPct val="100000"/>
            </a:pPr>
            <a:r>
              <a:rPr lang="en-US" sz="2800" dirty="0" err="1">
                <a:solidFill>
                  <a:srgbClr val="2C2926"/>
                </a:solidFill>
                <a:latin typeface="Inter" pitchFamily="34" charset="0"/>
                <a:ea typeface="Inter" pitchFamily="34" charset="-122"/>
                <a:cs typeface="Inter" pitchFamily="34" charset="-120"/>
              </a:rPr>
              <a:t>وليس</a:t>
            </a:r>
            <a:r>
              <a:rPr lang="en-US" sz="2800" dirty="0">
                <a:solidFill>
                  <a:srgbClr val="2C2926"/>
                </a:solidFill>
                <a:latin typeface="Inter" pitchFamily="34" charset="0"/>
                <a:ea typeface="Inter" pitchFamily="34" charset="-122"/>
                <a:cs typeface="Inter" pitchFamily="34" charset="-120"/>
              </a:rPr>
              <a:t> التتبع المباشر لمواقع الأشخاص.</a:t>
            </a:r>
            <a:endParaRPr lang="en-US" sz="2800" dirty="0"/>
          </a:p>
        </p:txBody>
      </p:sp>
      <p:pic>
        <p:nvPicPr>
          <p:cNvPr id="9" name="Image 0">
            <a:extLst>
              <a:ext uri="{FF2B5EF4-FFF2-40B4-BE49-F238E27FC236}">
                <a16:creationId xmlns:a16="http://schemas.microsoft.com/office/drawing/2014/main" id="{3C30B099-FBDB-62A1-CE52-515CF277696A}"/>
              </a:ext>
            </a:extLst>
          </p:cNvPr>
          <p:cNvPicPr>
            <a:picLocks noChangeAspect="1"/>
          </p:cNvPicPr>
          <p:nvPr/>
        </p:nvPicPr>
        <p:blipFill>
          <a:blip r:embed="rId4"/>
          <a:srcRect/>
          <a:stretch/>
        </p:blipFill>
        <p:spPr>
          <a:xfrm>
            <a:off x="12618720" y="7612261"/>
            <a:ext cx="2011680" cy="597618"/>
          </a:xfrm>
          <a:prstGeom prst="rect">
            <a:avLst/>
          </a:prstGeom>
        </p:spPr>
      </p:pic>
      <p:sp>
        <p:nvSpPr>
          <p:cNvPr id="10" name="TextBox 9">
            <a:extLst>
              <a:ext uri="{FF2B5EF4-FFF2-40B4-BE49-F238E27FC236}">
                <a16:creationId xmlns:a16="http://schemas.microsoft.com/office/drawing/2014/main" id="{66E29306-2E53-21CD-9583-A4F0E11AFBF0}"/>
              </a:ext>
            </a:extLst>
          </p:cNvPr>
          <p:cNvSpPr txBox="1"/>
          <p:nvPr/>
        </p:nvSpPr>
        <p:spPr>
          <a:xfrm>
            <a:off x="9091753" y="1332947"/>
            <a:ext cx="3344087" cy="630942"/>
          </a:xfrm>
          <a:prstGeom prst="rect">
            <a:avLst/>
          </a:prstGeom>
          <a:noFill/>
        </p:spPr>
        <p:txBody>
          <a:bodyPr wrap="square" rtlCol="1">
            <a:spAutoFit/>
          </a:bodyPr>
          <a:lstStyle/>
          <a:p>
            <a:r>
              <a:rPr lang="en-US" sz="3500" dirty="0" err="1">
                <a:solidFill>
                  <a:srgbClr val="2C2926"/>
                </a:solidFill>
                <a:latin typeface="Inter" pitchFamily="34" charset="0"/>
                <a:ea typeface="Inter" pitchFamily="34" charset="-122"/>
              </a:rPr>
              <a:t>PhoneInfoga</a:t>
            </a:r>
            <a:endParaRPr lang="ar-SA" sz="35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33361" y="607933"/>
            <a:ext cx="2763679" cy="353020"/>
          </a:xfrm>
          <a:prstGeom prst="rect">
            <a:avLst/>
          </a:prstGeom>
          <a:noFill/>
          <a:ln/>
        </p:spPr>
        <p:txBody>
          <a:bodyPr wrap="none" lIns="0" tIns="0" rIns="0" bIns="0" rtlCol="0" anchor="t"/>
          <a:lstStyle/>
          <a:p>
            <a:pPr marL="0" indent="0" algn="ctr" rtl="1">
              <a:lnSpc>
                <a:spcPts val="2700"/>
              </a:lnSpc>
              <a:buNone/>
            </a:pPr>
            <a:r>
              <a:rPr lang="en-US" sz="4000" b="1" dirty="0">
                <a:solidFill>
                  <a:srgbClr val="2C2926"/>
                </a:solidFill>
                <a:latin typeface="Bricolage Grotesque Semi Bold" pitchFamily="34" charset="0"/>
                <a:ea typeface="Bricolage Grotesque Semi Bold" pitchFamily="34" charset="-122"/>
              </a:rPr>
              <a:t> ماذا تقدّم الأداة؟</a:t>
            </a:r>
            <a:endParaRPr lang="en-US" sz="4000" b="1" dirty="0"/>
          </a:p>
        </p:txBody>
      </p:sp>
      <p:pic>
        <p:nvPicPr>
          <p:cNvPr id="3" name="Image 0" descr="preencoded.png"/>
          <p:cNvPicPr>
            <a:picLocks noChangeAspect="1"/>
          </p:cNvPicPr>
          <p:nvPr/>
        </p:nvPicPr>
        <p:blipFill>
          <a:blip r:embed="rId3"/>
          <a:stretch>
            <a:fillRect/>
          </a:stretch>
        </p:blipFill>
        <p:spPr>
          <a:xfrm>
            <a:off x="13303925" y="1403033"/>
            <a:ext cx="552688" cy="552688"/>
          </a:xfrm>
          <a:prstGeom prst="rect">
            <a:avLst/>
          </a:prstGeom>
        </p:spPr>
      </p:pic>
      <p:sp>
        <p:nvSpPr>
          <p:cNvPr id="4" name="Text 1"/>
          <p:cNvSpPr/>
          <p:nvPr/>
        </p:nvSpPr>
        <p:spPr>
          <a:xfrm>
            <a:off x="11092934" y="2232065"/>
            <a:ext cx="2763679" cy="345400"/>
          </a:xfrm>
          <a:prstGeom prst="rect">
            <a:avLst/>
          </a:prstGeom>
          <a:noFill/>
          <a:ln/>
        </p:spPr>
        <p:txBody>
          <a:bodyPr wrap="none" lIns="0" tIns="0" rIns="0" bIns="0" rtlCol="0" anchor="t"/>
          <a:lstStyle/>
          <a:p>
            <a:pPr marL="0" indent="0" algn="r" rtl="1">
              <a:lnSpc>
                <a:spcPts val="2700"/>
              </a:lnSpc>
              <a:buNone/>
            </a:pPr>
            <a:r>
              <a:rPr lang="en-US" sz="3000" b="1" dirty="0">
                <a:solidFill>
                  <a:srgbClr val="2C2926"/>
                </a:solidFill>
                <a:latin typeface="Bricolage Grotesque Semi Bold" pitchFamily="34" charset="0"/>
                <a:ea typeface="Bricolage Grotesque Semi Bold" pitchFamily="34" charset="-122"/>
              </a:rPr>
              <a:t>تحقق من التنسيق</a:t>
            </a:r>
            <a:endParaRPr lang="en-US" sz="3000" b="1" dirty="0"/>
          </a:p>
        </p:txBody>
      </p:sp>
      <p:sp>
        <p:nvSpPr>
          <p:cNvPr id="5" name="Text 2"/>
          <p:cNvSpPr/>
          <p:nvPr/>
        </p:nvSpPr>
        <p:spPr>
          <a:xfrm>
            <a:off x="7453432" y="2803981"/>
            <a:ext cx="6403181" cy="353735"/>
          </a:xfrm>
          <a:prstGeom prst="rect">
            <a:avLst/>
          </a:prstGeom>
          <a:noFill/>
          <a:ln/>
        </p:spPr>
        <p:txBody>
          <a:bodyPr wrap="none" lIns="0" tIns="0" rIns="0" bIns="0" rtlCol="0" anchor="t"/>
          <a:lstStyle/>
          <a:p>
            <a:pPr marL="0" indent="0" algn="r" rtl="1">
              <a:lnSpc>
                <a:spcPts val="2750"/>
              </a:lnSpc>
              <a:buNone/>
            </a:pPr>
            <a:r>
              <a:rPr lang="en-US" sz="3000" dirty="0">
                <a:solidFill>
                  <a:srgbClr val="2C2926"/>
                </a:solidFill>
                <a:latin typeface="Inter" pitchFamily="34" charset="0"/>
                <a:ea typeface="Inter" pitchFamily="34" charset="-122"/>
                <a:cs typeface="Inter" pitchFamily="34" charset="-120"/>
              </a:rPr>
              <a:t>تأكيد صحة تنسيق </a:t>
            </a:r>
            <a:r>
              <a:rPr lang="en-US" sz="3000" dirty="0" err="1">
                <a:solidFill>
                  <a:srgbClr val="2C2926"/>
                </a:solidFill>
                <a:latin typeface="Inter" pitchFamily="34" charset="0"/>
                <a:ea typeface="Inter" pitchFamily="34" charset="-122"/>
                <a:cs typeface="Inter" pitchFamily="34" charset="-120"/>
              </a:rPr>
              <a:t>الرقم</a:t>
            </a:r>
            <a:r>
              <a:rPr lang="en-US" sz="3000" dirty="0">
                <a:solidFill>
                  <a:srgbClr val="2C2926"/>
                </a:solidFill>
                <a:latin typeface="Inter" pitchFamily="34" charset="0"/>
                <a:ea typeface="Inter" pitchFamily="34" charset="-122"/>
                <a:cs typeface="Inter" pitchFamily="34" charset="-120"/>
              </a:rPr>
              <a:t> </a:t>
            </a:r>
            <a:r>
              <a:rPr lang="en-US" sz="3000" dirty="0" err="1">
                <a:solidFill>
                  <a:srgbClr val="2C2926"/>
                </a:solidFill>
                <a:latin typeface="Inter" pitchFamily="34" charset="0"/>
                <a:ea typeface="Inter" pitchFamily="34" charset="-122"/>
                <a:cs typeface="Inter" pitchFamily="34" charset="-120"/>
              </a:rPr>
              <a:t>دولي</a:t>
            </a:r>
            <a:r>
              <a:rPr lang="ar-SA" sz="3000" dirty="0">
                <a:solidFill>
                  <a:srgbClr val="2C2926"/>
                </a:solidFill>
                <a:latin typeface="Inter" pitchFamily="34" charset="0"/>
                <a:ea typeface="Inter" pitchFamily="34" charset="-122"/>
                <a:cs typeface="Inter" pitchFamily="34" charset="-120"/>
              </a:rPr>
              <a:t>اً</a:t>
            </a:r>
            <a:endParaRPr lang="en-US" sz="3000" dirty="0"/>
          </a:p>
        </p:txBody>
      </p:sp>
      <p:pic>
        <p:nvPicPr>
          <p:cNvPr id="6" name="Image 1" descr="preencoded.png"/>
          <p:cNvPicPr>
            <a:picLocks noChangeAspect="1"/>
          </p:cNvPicPr>
          <p:nvPr/>
        </p:nvPicPr>
        <p:blipFill>
          <a:blip r:embed="rId4"/>
          <a:stretch>
            <a:fillRect/>
          </a:stretch>
        </p:blipFill>
        <p:spPr>
          <a:xfrm>
            <a:off x="6624399" y="1403033"/>
            <a:ext cx="552688" cy="552688"/>
          </a:xfrm>
          <a:prstGeom prst="rect">
            <a:avLst/>
          </a:prstGeom>
        </p:spPr>
      </p:pic>
      <p:sp>
        <p:nvSpPr>
          <p:cNvPr id="7" name="Text 3"/>
          <p:cNvSpPr/>
          <p:nvPr/>
        </p:nvSpPr>
        <p:spPr>
          <a:xfrm>
            <a:off x="4413409" y="2232065"/>
            <a:ext cx="2763679" cy="345400"/>
          </a:xfrm>
          <a:prstGeom prst="rect">
            <a:avLst/>
          </a:prstGeom>
          <a:noFill/>
          <a:ln/>
        </p:spPr>
        <p:txBody>
          <a:bodyPr wrap="none" lIns="0" tIns="0" rIns="0" bIns="0" rtlCol="0" anchor="t"/>
          <a:lstStyle/>
          <a:p>
            <a:pPr marL="0" indent="0" algn="r" rtl="1">
              <a:lnSpc>
                <a:spcPts val="2700"/>
              </a:lnSpc>
              <a:buNone/>
            </a:pPr>
            <a:r>
              <a:rPr lang="en-US" sz="3000" b="1" dirty="0">
                <a:solidFill>
                  <a:srgbClr val="2C2926"/>
                </a:solidFill>
                <a:latin typeface="Bricolage Grotesque Semi Bold" pitchFamily="34" charset="0"/>
                <a:ea typeface="Bricolage Grotesque Semi Bold" pitchFamily="34" charset="-122"/>
              </a:rPr>
              <a:t>معلومات جغرافية</a:t>
            </a:r>
            <a:endParaRPr lang="en-US" sz="3000" b="1" dirty="0"/>
          </a:p>
        </p:txBody>
      </p:sp>
      <p:sp>
        <p:nvSpPr>
          <p:cNvPr id="8" name="Text 4"/>
          <p:cNvSpPr/>
          <p:nvPr/>
        </p:nvSpPr>
        <p:spPr>
          <a:xfrm>
            <a:off x="773787" y="2710101"/>
            <a:ext cx="6403300" cy="353735"/>
          </a:xfrm>
          <a:prstGeom prst="rect">
            <a:avLst/>
          </a:prstGeom>
          <a:noFill/>
          <a:ln/>
        </p:spPr>
        <p:txBody>
          <a:bodyPr wrap="none" lIns="0" tIns="0" rIns="0" bIns="0" rtlCol="0" anchor="t"/>
          <a:lstStyle/>
          <a:p>
            <a:pPr marL="0" indent="0" algn="r" rtl="1">
              <a:lnSpc>
                <a:spcPts val="2750"/>
              </a:lnSpc>
              <a:buNone/>
            </a:pPr>
            <a:r>
              <a:rPr lang="en-US" sz="3000" dirty="0">
                <a:solidFill>
                  <a:srgbClr val="2C2926"/>
                </a:solidFill>
                <a:latin typeface="Inter" pitchFamily="34" charset="0"/>
                <a:ea typeface="Inter" pitchFamily="34" charset="-122"/>
                <a:cs typeface="Inter" pitchFamily="34" charset="-120"/>
              </a:rPr>
              <a:t>استخراج كود </a:t>
            </a:r>
            <a:r>
              <a:rPr lang="en-US" sz="3000" dirty="0" err="1">
                <a:solidFill>
                  <a:srgbClr val="2C2926"/>
                </a:solidFill>
                <a:latin typeface="Inter" pitchFamily="34" charset="0"/>
                <a:ea typeface="Inter" pitchFamily="34" charset="-122"/>
                <a:cs typeface="Inter" pitchFamily="34" charset="-120"/>
              </a:rPr>
              <a:t>الدولة</a:t>
            </a:r>
            <a:r>
              <a:rPr lang="en-US" sz="3000" dirty="0">
                <a:solidFill>
                  <a:srgbClr val="2C2926"/>
                </a:solidFill>
                <a:latin typeface="Inter" pitchFamily="34" charset="0"/>
                <a:ea typeface="Inter" pitchFamily="34" charset="-122"/>
                <a:cs typeface="Inter" pitchFamily="34" charset="-120"/>
              </a:rPr>
              <a:t> </a:t>
            </a:r>
            <a:r>
              <a:rPr lang="en-US" sz="3000" dirty="0" err="1">
                <a:solidFill>
                  <a:srgbClr val="2C2926"/>
                </a:solidFill>
                <a:latin typeface="Inter" pitchFamily="34" charset="0"/>
                <a:ea typeface="Inter" pitchFamily="34" charset="-122"/>
                <a:cs typeface="Inter" pitchFamily="34" charset="-120"/>
              </a:rPr>
              <a:t>واسمها</a:t>
            </a:r>
            <a:endParaRPr lang="en-US" sz="3000" dirty="0"/>
          </a:p>
        </p:txBody>
      </p:sp>
      <p:pic>
        <p:nvPicPr>
          <p:cNvPr id="9" name="Image 2" descr="preencoded.png"/>
          <p:cNvPicPr>
            <a:picLocks noChangeAspect="1"/>
          </p:cNvPicPr>
          <p:nvPr/>
        </p:nvPicPr>
        <p:blipFill>
          <a:blip r:embed="rId5"/>
          <a:stretch>
            <a:fillRect/>
          </a:stretch>
        </p:blipFill>
        <p:spPr>
          <a:xfrm>
            <a:off x="13303925" y="3505914"/>
            <a:ext cx="552688" cy="552688"/>
          </a:xfrm>
          <a:prstGeom prst="rect">
            <a:avLst/>
          </a:prstGeom>
        </p:spPr>
      </p:pic>
      <p:sp>
        <p:nvSpPr>
          <p:cNvPr id="10" name="Text 5"/>
          <p:cNvSpPr/>
          <p:nvPr/>
        </p:nvSpPr>
        <p:spPr>
          <a:xfrm>
            <a:off x="11092934" y="4334947"/>
            <a:ext cx="2763679" cy="345400"/>
          </a:xfrm>
          <a:prstGeom prst="rect">
            <a:avLst/>
          </a:prstGeom>
          <a:noFill/>
          <a:ln/>
        </p:spPr>
        <p:txBody>
          <a:bodyPr wrap="none" lIns="0" tIns="0" rIns="0" bIns="0" rtlCol="0" anchor="t"/>
          <a:lstStyle/>
          <a:p>
            <a:pPr marL="0" indent="0" algn="r" rtl="1">
              <a:lnSpc>
                <a:spcPts val="2700"/>
              </a:lnSpc>
              <a:buNone/>
            </a:pPr>
            <a:r>
              <a:rPr lang="en-US" sz="3000" b="1" dirty="0">
                <a:solidFill>
                  <a:srgbClr val="2C2926"/>
                </a:solidFill>
                <a:latin typeface="Bricolage Grotesque Semi Bold" pitchFamily="34" charset="0"/>
                <a:ea typeface="Bricolage Grotesque Semi Bold" pitchFamily="34" charset="-122"/>
              </a:rPr>
              <a:t>نوع الخط</a:t>
            </a:r>
            <a:endParaRPr lang="en-US" sz="3000" b="1" dirty="0"/>
          </a:p>
        </p:txBody>
      </p:sp>
      <p:sp>
        <p:nvSpPr>
          <p:cNvPr id="11" name="Text 6"/>
          <p:cNvSpPr/>
          <p:nvPr/>
        </p:nvSpPr>
        <p:spPr>
          <a:xfrm>
            <a:off x="7453432" y="4812983"/>
            <a:ext cx="6403181" cy="353735"/>
          </a:xfrm>
          <a:prstGeom prst="rect">
            <a:avLst/>
          </a:prstGeom>
          <a:noFill/>
          <a:ln/>
        </p:spPr>
        <p:txBody>
          <a:bodyPr wrap="none" lIns="0" tIns="0" rIns="0" bIns="0" rtlCol="0" anchor="t"/>
          <a:lstStyle/>
          <a:p>
            <a:pPr marL="0" indent="0" algn="r" rtl="1">
              <a:lnSpc>
                <a:spcPts val="2750"/>
              </a:lnSpc>
              <a:buNone/>
            </a:pPr>
            <a:r>
              <a:rPr lang="en-US" sz="3000" dirty="0">
                <a:solidFill>
                  <a:srgbClr val="2C2926"/>
                </a:solidFill>
                <a:latin typeface="Inter" pitchFamily="34" charset="0"/>
                <a:ea typeface="Inter" pitchFamily="34" charset="-122"/>
                <a:cs typeface="Inter" pitchFamily="34" charset="-120"/>
              </a:rPr>
              <a:t>تحديد إذا كان </a:t>
            </a:r>
            <a:r>
              <a:rPr lang="en-US" sz="3000" dirty="0" err="1">
                <a:solidFill>
                  <a:srgbClr val="2C2926"/>
                </a:solidFill>
                <a:latin typeface="Inter" pitchFamily="34" charset="0"/>
                <a:ea typeface="Inter" pitchFamily="34" charset="-122"/>
                <a:cs typeface="Inter" pitchFamily="34" charset="-120"/>
              </a:rPr>
              <a:t>الرقم</a:t>
            </a:r>
            <a:r>
              <a:rPr lang="en-US" sz="3000" dirty="0">
                <a:solidFill>
                  <a:srgbClr val="2C2926"/>
                </a:solidFill>
                <a:latin typeface="Inter" pitchFamily="34" charset="0"/>
                <a:ea typeface="Inter" pitchFamily="34" charset="-122"/>
                <a:cs typeface="Inter" pitchFamily="34" charset="-120"/>
              </a:rPr>
              <a:t> </a:t>
            </a:r>
            <a:r>
              <a:rPr lang="en-US" sz="3000" dirty="0" err="1">
                <a:solidFill>
                  <a:srgbClr val="2C2926"/>
                </a:solidFill>
                <a:latin typeface="Inter" pitchFamily="34" charset="0"/>
                <a:ea typeface="Inter" pitchFamily="34" charset="-122"/>
                <a:cs typeface="Inter" pitchFamily="34" charset="-120"/>
              </a:rPr>
              <a:t>جوال</a:t>
            </a:r>
            <a:r>
              <a:rPr lang="ar-SA" sz="3000" dirty="0">
                <a:solidFill>
                  <a:srgbClr val="2C2926"/>
                </a:solidFill>
                <a:latin typeface="Inter" pitchFamily="34" charset="0"/>
                <a:ea typeface="Inter" pitchFamily="34" charset="-122"/>
                <a:cs typeface="Inter" pitchFamily="34" charset="-120"/>
              </a:rPr>
              <a:t>اً</a:t>
            </a:r>
            <a:r>
              <a:rPr lang="en-US" sz="3000" dirty="0">
                <a:solidFill>
                  <a:srgbClr val="2C2926"/>
                </a:solidFill>
                <a:latin typeface="Inter" pitchFamily="34" charset="0"/>
                <a:ea typeface="Inter" pitchFamily="34" charset="-122"/>
                <a:cs typeface="Inter" pitchFamily="34" charset="-120"/>
              </a:rPr>
              <a:t>، </a:t>
            </a:r>
            <a:r>
              <a:rPr lang="en-US" sz="3000" dirty="0" err="1">
                <a:solidFill>
                  <a:srgbClr val="2C2926"/>
                </a:solidFill>
                <a:latin typeface="Inter" pitchFamily="34" charset="0"/>
                <a:ea typeface="Inter" pitchFamily="34" charset="-122"/>
                <a:cs typeface="Inter" pitchFamily="34" charset="-120"/>
              </a:rPr>
              <a:t>ثابت</a:t>
            </a:r>
            <a:r>
              <a:rPr lang="ar-SA" sz="3000" dirty="0">
                <a:solidFill>
                  <a:srgbClr val="2C2926"/>
                </a:solidFill>
                <a:latin typeface="Inter" pitchFamily="34" charset="0"/>
                <a:ea typeface="Inter" pitchFamily="34" charset="-122"/>
                <a:cs typeface="Inter" pitchFamily="34" charset="-120"/>
              </a:rPr>
              <a:t>اً</a:t>
            </a:r>
            <a:r>
              <a:rPr lang="en-US" sz="3000" dirty="0">
                <a:solidFill>
                  <a:srgbClr val="2C2926"/>
                </a:solidFill>
                <a:latin typeface="Inter" pitchFamily="34" charset="0"/>
                <a:ea typeface="Inter" pitchFamily="34" charset="-122"/>
                <a:cs typeface="Inter" pitchFamily="34" charset="-120"/>
              </a:rPr>
              <a:t>، </a:t>
            </a:r>
            <a:r>
              <a:rPr lang="en-US" sz="3000" dirty="0" err="1">
                <a:solidFill>
                  <a:srgbClr val="2C2926"/>
                </a:solidFill>
                <a:latin typeface="Inter" pitchFamily="34" charset="0"/>
                <a:ea typeface="Inter" pitchFamily="34" charset="-122"/>
                <a:cs typeface="Inter" pitchFamily="34" charset="-120"/>
              </a:rPr>
              <a:t>أو</a:t>
            </a:r>
            <a:r>
              <a:rPr lang="en-US" sz="3000" dirty="0">
                <a:solidFill>
                  <a:srgbClr val="2C2926"/>
                </a:solidFill>
                <a:latin typeface="Inter" pitchFamily="34" charset="0"/>
                <a:ea typeface="Inter" pitchFamily="34" charset="-122"/>
                <a:cs typeface="Inter" pitchFamily="34" charset="-120"/>
              </a:rPr>
              <a:t> VoIP</a:t>
            </a:r>
            <a:r>
              <a:rPr lang="ar-SA" sz="3000" dirty="0">
                <a:solidFill>
                  <a:srgbClr val="2C2926"/>
                </a:solidFill>
                <a:latin typeface="Inter" pitchFamily="34" charset="0"/>
                <a:ea typeface="Inter" pitchFamily="34" charset="-122"/>
                <a:cs typeface="Inter" pitchFamily="34" charset="-120"/>
              </a:rPr>
              <a:t> </a:t>
            </a:r>
            <a:endParaRPr lang="en-US" sz="3000" dirty="0"/>
          </a:p>
        </p:txBody>
      </p:sp>
      <p:pic>
        <p:nvPicPr>
          <p:cNvPr id="12" name="Image 3" descr="preencoded.png"/>
          <p:cNvPicPr>
            <a:picLocks noChangeAspect="1"/>
          </p:cNvPicPr>
          <p:nvPr/>
        </p:nvPicPr>
        <p:blipFill>
          <a:blip r:embed="rId6"/>
          <a:stretch>
            <a:fillRect/>
          </a:stretch>
        </p:blipFill>
        <p:spPr>
          <a:xfrm>
            <a:off x="6624399" y="3505914"/>
            <a:ext cx="552688" cy="552688"/>
          </a:xfrm>
          <a:prstGeom prst="rect">
            <a:avLst/>
          </a:prstGeom>
        </p:spPr>
      </p:pic>
      <p:sp>
        <p:nvSpPr>
          <p:cNvPr id="13" name="Text 7"/>
          <p:cNvSpPr/>
          <p:nvPr/>
        </p:nvSpPr>
        <p:spPr>
          <a:xfrm>
            <a:off x="4413409" y="4334947"/>
            <a:ext cx="2763679" cy="345400"/>
          </a:xfrm>
          <a:prstGeom prst="rect">
            <a:avLst/>
          </a:prstGeom>
          <a:noFill/>
          <a:ln/>
        </p:spPr>
        <p:txBody>
          <a:bodyPr wrap="none" lIns="0" tIns="0" rIns="0" bIns="0" rtlCol="0" anchor="t"/>
          <a:lstStyle/>
          <a:p>
            <a:pPr marL="0" indent="0" algn="r" rtl="1">
              <a:lnSpc>
                <a:spcPts val="2700"/>
              </a:lnSpc>
              <a:buNone/>
            </a:pPr>
            <a:r>
              <a:rPr lang="en-US" sz="3000" b="1" dirty="0">
                <a:solidFill>
                  <a:srgbClr val="2C2926"/>
                </a:solidFill>
                <a:latin typeface="Bricolage Grotesque Semi Bold" pitchFamily="34" charset="0"/>
                <a:ea typeface="Bricolage Grotesque Semi Bold" pitchFamily="34" charset="-122"/>
              </a:rPr>
              <a:t>مزود الخدمة</a:t>
            </a:r>
            <a:endParaRPr lang="en-US" sz="3000" b="1" dirty="0"/>
          </a:p>
        </p:txBody>
      </p:sp>
      <p:sp>
        <p:nvSpPr>
          <p:cNvPr id="14" name="Text 8"/>
          <p:cNvSpPr/>
          <p:nvPr/>
        </p:nvSpPr>
        <p:spPr>
          <a:xfrm>
            <a:off x="773787" y="4812983"/>
            <a:ext cx="6403300" cy="353735"/>
          </a:xfrm>
          <a:prstGeom prst="rect">
            <a:avLst/>
          </a:prstGeom>
          <a:noFill/>
          <a:ln/>
        </p:spPr>
        <p:txBody>
          <a:bodyPr wrap="none" lIns="0" tIns="0" rIns="0" bIns="0" rtlCol="0" anchor="t"/>
          <a:lstStyle/>
          <a:p>
            <a:pPr marL="0" indent="0" algn="r" rtl="1">
              <a:lnSpc>
                <a:spcPts val="2750"/>
              </a:lnSpc>
              <a:buNone/>
            </a:pPr>
            <a:r>
              <a:rPr lang="en-US" sz="3000" dirty="0" err="1">
                <a:solidFill>
                  <a:srgbClr val="2C2926"/>
                </a:solidFill>
                <a:latin typeface="Inter" pitchFamily="34" charset="0"/>
                <a:ea typeface="Inter" pitchFamily="34" charset="-122"/>
                <a:cs typeface="Inter" pitchFamily="34" charset="-120"/>
              </a:rPr>
              <a:t>تحديد</a:t>
            </a:r>
            <a:r>
              <a:rPr lang="en-US" sz="3000" dirty="0">
                <a:solidFill>
                  <a:srgbClr val="2C2926"/>
                </a:solidFill>
                <a:latin typeface="Inter" pitchFamily="34" charset="0"/>
                <a:ea typeface="Inter" pitchFamily="34" charset="-122"/>
                <a:cs typeface="Inter" pitchFamily="34" charset="-120"/>
              </a:rPr>
              <a:t> الشركة المشغلة للرقم (Carrier)</a:t>
            </a:r>
            <a:endParaRPr lang="en-US" sz="3000" dirty="0"/>
          </a:p>
        </p:txBody>
      </p:sp>
      <p:pic>
        <p:nvPicPr>
          <p:cNvPr id="15" name="Image 4" descr="preencoded.png"/>
          <p:cNvPicPr>
            <a:picLocks noChangeAspect="1"/>
          </p:cNvPicPr>
          <p:nvPr/>
        </p:nvPicPr>
        <p:blipFill>
          <a:blip r:embed="rId7"/>
          <a:stretch>
            <a:fillRect/>
          </a:stretch>
        </p:blipFill>
        <p:spPr>
          <a:xfrm>
            <a:off x="13303925" y="5608796"/>
            <a:ext cx="552688" cy="552688"/>
          </a:xfrm>
          <a:prstGeom prst="rect">
            <a:avLst/>
          </a:prstGeom>
        </p:spPr>
      </p:pic>
      <p:sp>
        <p:nvSpPr>
          <p:cNvPr id="16" name="Text 9"/>
          <p:cNvSpPr/>
          <p:nvPr/>
        </p:nvSpPr>
        <p:spPr>
          <a:xfrm>
            <a:off x="11092934" y="6437828"/>
            <a:ext cx="2763679" cy="345400"/>
          </a:xfrm>
          <a:prstGeom prst="rect">
            <a:avLst/>
          </a:prstGeom>
          <a:noFill/>
          <a:ln/>
        </p:spPr>
        <p:txBody>
          <a:bodyPr wrap="none" lIns="0" tIns="0" rIns="0" bIns="0" rtlCol="0" anchor="t"/>
          <a:lstStyle/>
          <a:p>
            <a:pPr marL="0" indent="0" algn="r" rtl="1">
              <a:lnSpc>
                <a:spcPts val="2700"/>
              </a:lnSpc>
              <a:buNone/>
            </a:pPr>
            <a:r>
              <a:rPr lang="en-US" sz="3000" b="1" dirty="0">
                <a:solidFill>
                  <a:srgbClr val="2C2926"/>
                </a:solidFill>
                <a:latin typeface="Bricolage Grotesque Semi Bold" pitchFamily="34" charset="0"/>
                <a:ea typeface="Bricolage Grotesque Semi Bold" pitchFamily="34" charset="-122"/>
              </a:rPr>
              <a:t>البحث في المنصات</a:t>
            </a:r>
            <a:endParaRPr lang="en-US" sz="3000" b="1" dirty="0"/>
          </a:p>
        </p:txBody>
      </p:sp>
      <p:sp>
        <p:nvSpPr>
          <p:cNvPr id="17" name="Text 10"/>
          <p:cNvSpPr/>
          <p:nvPr/>
        </p:nvSpPr>
        <p:spPr>
          <a:xfrm>
            <a:off x="7453432" y="6915864"/>
            <a:ext cx="6403181" cy="353735"/>
          </a:xfrm>
          <a:prstGeom prst="rect">
            <a:avLst/>
          </a:prstGeom>
          <a:noFill/>
          <a:ln/>
        </p:spPr>
        <p:txBody>
          <a:bodyPr wrap="none" lIns="0" tIns="0" rIns="0" bIns="0" rtlCol="0" anchor="t"/>
          <a:lstStyle/>
          <a:p>
            <a:pPr marL="0" indent="0" algn="r" rtl="1">
              <a:lnSpc>
                <a:spcPts val="2750"/>
              </a:lnSpc>
              <a:buNone/>
            </a:pPr>
            <a:r>
              <a:rPr lang="en-US" sz="3000" dirty="0">
                <a:solidFill>
                  <a:srgbClr val="2C2926"/>
                </a:solidFill>
                <a:latin typeface="Inter" pitchFamily="34" charset="0"/>
                <a:ea typeface="Inter" pitchFamily="34" charset="-122"/>
                <a:cs typeface="Inter" pitchFamily="34" charset="-120"/>
              </a:rPr>
              <a:t>البحث عن وجود الرقم في Google </a:t>
            </a:r>
          </a:p>
          <a:p>
            <a:pPr marL="0" indent="0" algn="r" rtl="1">
              <a:lnSpc>
                <a:spcPts val="2750"/>
              </a:lnSpc>
              <a:buNone/>
            </a:pPr>
            <a:r>
              <a:rPr lang="en-US" sz="3000" dirty="0" err="1">
                <a:solidFill>
                  <a:srgbClr val="2C2926"/>
                </a:solidFill>
                <a:latin typeface="Inter" pitchFamily="34" charset="0"/>
                <a:ea typeface="Inter" pitchFamily="34" charset="-122"/>
                <a:cs typeface="Inter" pitchFamily="34" charset="-120"/>
              </a:rPr>
              <a:t>أو</a:t>
            </a:r>
            <a:r>
              <a:rPr lang="en-US" sz="3000" dirty="0">
                <a:solidFill>
                  <a:srgbClr val="2C2926"/>
                </a:solidFill>
                <a:latin typeface="Inter" pitchFamily="34" charset="0"/>
                <a:ea typeface="Inter" pitchFamily="34" charset="-122"/>
                <a:cs typeface="Inter" pitchFamily="34" charset="-120"/>
              </a:rPr>
              <a:t> </a:t>
            </a:r>
            <a:r>
              <a:rPr lang="en-US" sz="3000" dirty="0" err="1">
                <a:solidFill>
                  <a:srgbClr val="2C2926"/>
                </a:solidFill>
                <a:latin typeface="Inter" pitchFamily="34" charset="0"/>
                <a:ea typeface="Inter" pitchFamily="34" charset="-122"/>
                <a:cs typeface="Inter" pitchFamily="34" charset="-120"/>
              </a:rPr>
              <a:t>الشبكات</a:t>
            </a:r>
            <a:r>
              <a:rPr lang="en-US" sz="3000" dirty="0">
                <a:solidFill>
                  <a:srgbClr val="2C2926"/>
                </a:solidFill>
                <a:latin typeface="Inter" pitchFamily="34" charset="0"/>
                <a:ea typeface="Inter" pitchFamily="34" charset="-122"/>
                <a:cs typeface="Inter" pitchFamily="34" charset="-120"/>
              </a:rPr>
              <a:t> </a:t>
            </a:r>
            <a:r>
              <a:rPr lang="en-US" sz="3000" dirty="0" err="1">
                <a:solidFill>
                  <a:srgbClr val="2C2926"/>
                </a:solidFill>
                <a:latin typeface="Inter" pitchFamily="34" charset="0"/>
                <a:ea typeface="Inter" pitchFamily="34" charset="-122"/>
                <a:cs typeface="Inter" pitchFamily="34" charset="-120"/>
              </a:rPr>
              <a:t>الاجتماعية</a:t>
            </a:r>
            <a:endParaRPr lang="en-US" sz="3000" dirty="0"/>
          </a:p>
        </p:txBody>
      </p:sp>
      <p:pic>
        <p:nvPicPr>
          <p:cNvPr id="18" name="Image 5" descr="preencoded.png"/>
          <p:cNvPicPr>
            <a:picLocks noChangeAspect="1"/>
          </p:cNvPicPr>
          <p:nvPr/>
        </p:nvPicPr>
        <p:blipFill>
          <a:blip r:embed="rId8"/>
          <a:stretch>
            <a:fillRect/>
          </a:stretch>
        </p:blipFill>
        <p:spPr>
          <a:xfrm>
            <a:off x="6624399" y="5608796"/>
            <a:ext cx="552688" cy="552688"/>
          </a:xfrm>
          <a:prstGeom prst="rect">
            <a:avLst/>
          </a:prstGeom>
        </p:spPr>
      </p:pic>
      <p:sp>
        <p:nvSpPr>
          <p:cNvPr id="19" name="Text 11"/>
          <p:cNvSpPr/>
          <p:nvPr/>
        </p:nvSpPr>
        <p:spPr>
          <a:xfrm>
            <a:off x="4413409" y="6437828"/>
            <a:ext cx="2763679" cy="345400"/>
          </a:xfrm>
          <a:prstGeom prst="rect">
            <a:avLst/>
          </a:prstGeom>
          <a:noFill/>
          <a:ln/>
        </p:spPr>
        <p:txBody>
          <a:bodyPr wrap="none" lIns="0" tIns="0" rIns="0" bIns="0" rtlCol="0" anchor="t"/>
          <a:lstStyle/>
          <a:p>
            <a:pPr marL="0" indent="0" algn="r" rtl="1">
              <a:lnSpc>
                <a:spcPts val="2700"/>
              </a:lnSpc>
              <a:buNone/>
            </a:pPr>
            <a:r>
              <a:rPr lang="en-US" sz="3000" b="1" dirty="0">
                <a:solidFill>
                  <a:srgbClr val="2C2926"/>
                </a:solidFill>
                <a:latin typeface="Bricolage Grotesque Semi Bold" pitchFamily="34" charset="0"/>
                <a:ea typeface="Bricolage Grotesque Semi Bold" pitchFamily="34" charset="-122"/>
              </a:rPr>
              <a:t>كشف الاحتيال</a:t>
            </a:r>
            <a:endParaRPr lang="en-US" sz="3000" b="1" dirty="0"/>
          </a:p>
        </p:txBody>
      </p:sp>
      <p:sp>
        <p:nvSpPr>
          <p:cNvPr id="20" name="Text 12"/>
          <p:cNvSpPr/>
          <p:nvPr/>
        </p:nvSpPr>
        <p:spPr>
          <a:xfrm>
            <a:off x="773787" y="6915864"/>
            <a:ext cx="6403300" cy="707469"/>
          </a:xfrm>
          <a:prstGeom prst="rect">
            <a:avLst/>
          </a:prstGeom>
          <a:noFill/>
          <a:ln/>
        </p:spPr>
        <p:txBody>
          <a:bodyPr wrap="square" lIns="0" tIns="0" rIns="0" bIns="0" rtlCol="0" anchor="t"/>
          <a:lstStyle/>
          <a:p>
            <a:pPr marL="0" indent="0" algn="r" rtl="1">
              <a:lnSpc>
                <a:spcPts val="2750"/>
              </a:lnSpc>
              <a:buNone/>
            </a:pPr>
            <a:r>
              <a:rPr lang="en-US" sz="3000" dirty="0">
                <a:solidFill>
                  <a:srgbClr val="2C2926"/>
                </a:solidFill>
                <a:latin typeface="Inter" pitchFamily="34" charset="0"/>
                <a:ea typeface="Inter" pitchFamily="34" charset="-122"/>
              </a:rPr>
              <a:t>التحقق من وجود الرقم في قوائم البريد العشوائي (Spam) أو الاحتيال (Scams)</a:t>
            </a:r>
            <a:endParaRPr lang="en-US" sz="3000" dirty="0"/>
          </a:p>
        </p:txBody>
      </p:sp>
      <p:pic>
        <p:nvPicPr>
          <p:cNvPr id="21" name="Image 0">
            <a:extLst>
              <a:ext uri="{FF2B5EF4-FFF2-40B4-BE49-F238E27FC236}">
                <a16:creationId xmlns:a16="http://schemas.microsoft.com/office/drawing/2014/main" id="{44D9D52A-F124-12C6-62CA-B74B27C80094}"/>
              </a:ext>
            </a:extLst>
          </p:cNvPr>
          <p:cNvPicPr>
            <a:picLocks noChangeAspect="1"/>
          </p:cNvPicPr>
          <p:nvPr/>
        </p:nvPicPr>
        <p:blipFill>
          <a:blip r:embed="rId9"/>
          <a:srcRect/>
          <a:stretch/>
        </p:blipFill>
        <p:spPr>
          <a:xfrm>
            <a:off x="12618720" y="7719841"/>
            <a:ext cx="2011680" cy="59761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1000"/>
                                        <p:tgtEl>
                                          <p:spTgt spid="14"/>
                                        </p:tgtEl>
                                      </p:cBhvr>
                                    </p:animEffect>
                                    <p:anim calcmode="lin" valueType="num">
                                      <p:cBhvr>
                                        <p:cTn id="69" dur="1000" fill="hold"/>
                                        <p:tgtEl>
                                          <p:spTgt spid="14"/>
                                        </p:tgtEl>
                                        <p:attrNameLst>
                                          <p:attrName>ppt_x</p:attrName>
                                        </p:attrNameLst>
                                      </p:cBhvr>
                                      <p:tavLst>
                                        <p:tav tm="0">
                                          <p:val>
                                            <p:strVal val="#ppt_x"/>
                                          </p:val>
                                        </p:tav>
                                        <p:tav tm="100000">
                                          <p:val>
                                            <p:strVal val="#ppt_x"/>
                                          </p:val>
                                        </p:tav>
                                      </p:tavLst>
                                    </p:anim>
                                    <p:anim calcmode="lin" valueType="num">
                                      <p:cBhvr>
                                        <p:cTn id="7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anim calcmode="lin" valueType="num">
                                      <p:cBhvr>
                                        <p:cTn id="81" dur="1000" fill="hold"/>
                                        <p:tgtEl>
                                          <p:spTgt spid="16"/>
                                        </p:tgtEl>
                                        <p:attrNameLst>
                                          <p:attrName>ppt_x</p:attrName>
                                        </p:attrNameLst>
                                      </p:cBhvr>
                                      <p:tavLst>
                                        <p:tav tm="0">
                                          <p:val>
                                            <p:strVal val="#ppt_x"/>
                                          </p:val>
                                        </p:tav>
                                        <p:tav tm="100000">
                                          <p:val>
                                            <p:strVal val="#ppt_x"/>
                                          </p:val>
                                        </p:tav>
                                      </p:tavLst>
                                    </p:anim>
                                    <p:anim calcmode="lin" valueType="num">
                                      <p:cBhvr>
                                        <p:cTn id="82" dur="1000" fill="hold"/>
                                        <p:tgtEl>
                                          <p:spTgt spid="16"/>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anim calcmode="lin" valueType="num">
                                      <p:cBhvr>
                                        <p:cTn id="86" dur="1000" fill="hold"/>
                                        <p:tgtEl>
                                          <p:spTgt spid="17"/>
                                        </p:tgtEl>
                                        <p:attrNameLst>
                                          <p:attrName>ppt_x</p:attrName>
                                        </p:attrNameLst>
                                      </p:cBhvr>
                                      <p:tavLst>
                                        <p:tav tm="0">
                                          <p:val>
                                            <p:strVal val="#ppt_x"/>
                                          </p:val>
                                        </p:tav>
                                        <p:tav tm="100000">
                                          <p:val>
                                            <p:strVal val="#ppt_x"/>
                                          </p:val>
                                        </p:tav>
                                      </p:tavLst>
                                    </p:anim>
                                    <p:anim calcmode="lin" valueType="num">
                                      <p:cBhvr>
                                        <p:cTn id="8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anim calcmode="lin" valueType="num">
                                      <p:cBhvr>
                                        <p:cTn id="98" dur="1000" fill="hold"/>
                                        <p:tgtEl>
                                          <p:spTgt spid="19"/>
                                        </p:tgtEl>
                                        <p:attrNameLst>
                                          <p:attrName>ppt_x</p:attrName>
                                        </p:attrNameLst>
                                      </p:cBhvr>
                                      <p:tavLst>
                                        <p:tav tm="0">
                                          <p:val>
                                            <p:strVal val="#ppt_x"/>
                                          </p:val>
                                        </p:tav>
                                        <p:tav tm="100000">
                                          <p:val>
                                            <p:strVal val="#ppt_x"/>
                                          </p:val>
                                        </p:tav>
                                      </p:tavLst>
                                    </p:anim>
                                    <p:anim calcmode="lin" valueType="num">
                                      <p:cBhvr>
                                        <p:cTn id="99" dur="1000" fill="hold"/>
                                        <p:tgtEl>
                                          <p:spTgt spid="1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1000"/>
                                        <p:tgtEl>
                                          <p:spTgt spid="20"/>
                                        </p:tgtEl>
                                      </p:cBhvr>
                                    </p:animEffect>
                                    <p:anim calcmode="lin" valueType="num">
                                      <p:cBhvr>
                                        <p:cTn id="103" dur="1000" fill="hold"/>
                                        <p:tgtEl>
                                          <p:spTgt spid="20"/>
                                        </p:tgtEl>
                                        <p:attrNameLst>
                                          <p:attrName>ppt_x</p:attrName>
                                        </p:attrNameLst>
                                      </p:cBhvr>
                                      <p:tavLst>
                                        <p:tav tm="0">
                                          <p:val>
                                            <p:strVal val="#ppt_x"/>
                                          </p:val>
                                        </p:tav>
                                        <p:tav tm="100000">
                                          <p:val>
                                            <p:strVal val="#ppt_x"/>
                                          </p:val>
                                        </p:tav>
                                      </p:tavLst>
                                    </p:anim>
                                    <p:anim calcmode="lin" valueType="num">
                                      <p:cBhvr>
                                        <p:cTn id="10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3" grpId="0" animBg="1"/>
      <p:bldP spid="14" grpId="0" animBg="1"/>
      <p:bldP spid="16" grpId="0" animBg="1"/>
      <p:bldP spid="17"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7696"/>
          </a:xfrm>
          <a:prstGeom prst="rect">
            <a:avLst/>
          </a:prstGeom>
        </p:spPr>
      </p:pic>
      <p:sp>
        <p:nvSpPr>
          <p:cNvPr id="3" name="Text 0"/>
          <p:cNvSpPr/>
          <p:nvPr/>
        </p:nvSpPr>
        <p:spPr>
          <a:xfrm>
            <a:off x="8810744" y="379452"/>
            <a:ext cx="2012394" cy="259080"/>
          </a:xfrm>
          <a:prstGeom prst="rect">
            <a:avLst/>
          </a:prstGeom>
          <a:noFill/>
          <a:ln/>
        </p:spPr>
        <p:txBody>
          <a:bodyPr wrap="none" lIns="0" tIns="0" rIns="0" bIns="0" rtlCol="0" anchor="t"/>
          <a:lstStyle/>
          <a:p>
            <a:pPr marL="0" indent="0" algn="ctr" rtl="1">
              <a:lnSpc>
                <a:spcPts val="1950"/>
              </a:lnSpc>
              <a:buNone/>
            </a:pPr>
            <a:r>
              <a:rPr lang="en-US" sz="4000" b="1" dirty="0" err="1">
                <a:solidFill>
                  <a:srgbClr val="2C2926"/>
                </a:solidFill>
                <a:latin typeface="Bricolage Grotesque Semi Bold" pitchFamily="34" charset="0"/>
                <a:ea typeface="Bricolage Grotesque Semi Bold" pitchFamily="34" charset="-122"/>
              </a:rPr>
              <a:t>بيئة</a:t>
            </a:r>
            <a:r>
              <a:rPr lang="en-US" sz="4000" b="1" dirty="0">
                <a:solidFill>
                  <a:srgbClr val="2C2926"/>
                </a:solidFill>
                <a:latin typeface="Bricolage Grotesque Semi Bold" pitchFamily="34" charset="0"/>
                <a:ea typeface="Bricolage Grotesque Semi Bold" pitchFamily="34" charset="-122"/>
              </a:rPr>
              <a:t> العمل</a:t>
            </a:r>
            <a:endParaRPr lang="en-US" sz="4000" b="1" dirty="0"/>
          </a:p>
        </p:txBody>
      </p:sp>
      <p:sp>
        <p:nvSpPr>
          <p:cNvPr id="4" name="Text 1"/>
          <p:cNvSpPr/>
          <p:nvPr/>
        </p:nvSpPr>
        <p:spPr>
          <a:xfrm>
            <a:off x="5953243" y="842129"/>
            <a:ext cx="8017193" cy="515064"/>
          </a:xfrm>
          <a:prstGeom prst="rect">
            <a:avLst/>
          </a:prstGeom>
          <a:noFill/>
          <a:ln/>
        </p:spPr>
        <p:txBody>
          <a:bodyPr wrap="square" lIns="0" tIns="0" rIns="0" bIns="0" rtlCol="0" anchor="t"/>
          <a:lstStyle/>
          <a:p>
            <a:pPr marL="0" indent="0" algn="ctr" rtl="1">
              <a:lnSpc>
                <a:spcPts val="2000"/>
              </a:lnSpc>
              <a:buNone/>
            </a:pPr>
            <a:r>
              <a:rPr lang="en-US" sz="2000" dirty="0" err="1">
                <a:solidFill>
                  <a:srgbClr val="2C2926"/>
                </a:solidFill>
                <a:latin typeface="Inter" pitchFamily="34" charset="0"/>
                <a:ea typeface="Inter" pitchFamily="34" charset="-122"/>
                <a:cs typeface="Inter" pitchFamily="34" charset="-120"/>
              </a:rPr>
              <a:t>تتميز</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PhoneInfoga</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بمرونتها</a:t>
            </a:r>
            <a:r>
              <a:rPr lang="en-US" sz="2000" dirty="0">
                <a:solidFill>
                  <a:srgbClr val="2C2926"/>
                </a:solidFill>
                <a:latin typeface="Inter" pitchFamily="34" charset="0"/>
                <a:ea typeface="Inter" pitchFamily="34" charset="-122"/>
                <a:cs typeface="Inter" pitchFamily="34" charset="-120"/>
              </a:rPr>
              <a:t> وقدرتها على العمل على </a:t>
            </a:r>
            <a:r>
              <a:rPr lang="en-US" sz="2000" dirty="0" err="1">
                <a:solidFill>
                  <a:srgbClr val="2C2926"/>
                </a:solidFill>
                <a:latin typeface="Inter" pitchFamily="34" charset="0"/>
                <a:ea typeface="Inter" pitchFamily="34" charset="-122"/>
                <a:cs typeface="Inter" pitchFamily="34" charset="-120"/>
              </a:rPr>
              <a:t>مجموعة</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واسعة</a:t>
            </a:r>
            <a:endParaRPr lang="en-US" sz="2000" dirty="0">
              <a:solidFill>
                <a:srgbClr val="2C2926"/>
              </a:solidFill>
              <a:latin typeface="Inter" pitchFamily="34" charset="0"/>
              <a:ea typeface="Inter" pitchFamily="34" charset="-122"/>
              <a:cs typeface="Inter" pitchFamily="34" charset="-120"/>
            </a:endParaRPr>
          </a:p>
          <a:p>
            <a:pPr marL="0" indent="0" algn="ctr" rtl="1">
              <a:lnSpc>
                <a:spcPts val="2000"/>
              </a:lnSpc>
              <a:buNone/>
            </a:pPr>
            <a:endParaRPr lang="en-US" sz="2000" dirty="0">
              <a:solidFill>
                <a:srgbClr val="2C2926"/>
              </a:solidFill>
              <a:latin typeface="Inter" pitchFamily="34" charset="0"/>
              <a:ea typeface="Inter" pitchFamily="34" charset="-122"/>
              <a:cs typeface="Inter" pitchFamily="34" charset="-120"/>
            </a:endParaRPr>
          </a:p>
          <a:p>
            <a:pPr marL="0" indent="0" algn="ctr" rtl="1">
              <a:lnSpc>
                <a:spcPts val="2000"/>
              </a:lnSpc>
              <a:buNone/>
            </a:pPr>
            <a:r>
              <a:rPr lang="en-US" sz="2000" dirty="0">
                <a:solidFill>
                  <a:srgbClr val="2C2926"/>
                </a:solidFill>
                <a:latin typeface="Inter" pitchFamily="34" charset="0"/>
                <a:ea typeface="Inter" pitchFamily="34" charset="-122"/>
                <a:cs typeface="Inter" pitchFamily="34" charset="-120"/>
              </a:rPr>
              <a:t> من أنظمة التشغيل، </a:t>
            </a:r>
            <a:r>
              <a:rPr lang="en-US" sz="2000" dirty="0" err="1">
                <a:solidFill>
                  <a:srgbClr val="2C2926"/>
                </a:solidFill>
                <a:latin typeface="Inter" pitchFamily="34" charset="0"/>
                <a:ea typeface="Inter" pitchFamily="34" charset="-122"/>
                <a:cs typeface="Inter" pitchFamily="34" charset="-120"/>
              </a:rPr>
              <a:t>مما</a:t>
            </a:r>
            <a:r>
              <a:rPr lang="en-US" sz="2000" dirty="0">
                <a:solidFill>
                  <a:srgbClr val="2C2926"/>
                </a:solidFill>
                <a:latin typeface="Inter" pitchFamily="34" charset="0"/>
                <a:ea typeface="Inter" pitchFamily="34" charset="-122"/>
                <a:cs typeface="Inter" pitchFamily="34" charset="-120"/>
              </a:rPr>
              <a:t> يجعلها أداة سهلة الوصول لمعظم المتخصصين.</a:t>
            </a:r>
            <a:endParaRPr lang="en-US" sz="2000" dirty="0"/>
          </a:p>
        </p:txBody>
      </p:sp>
      <p:sp>
        <p:nvSpPr>
          <p:cNvPr id="5" name="Shape 2"/>
          <p:cNvSpPr/>
          <p:nvPr/>
        </p:nvSpPr>
        <p:spPr>
          <a:xfrm>
            <a:off x="6049804" y="1820466"/>
            <a:ext cx="8017193" cy="1191816"/>
          </a:xfrm>
          <a:prstGeom prst="roundRect">
            <a:avLst>
              <a:gd name="adj" fmla="val 9207"/>
            </a:avLst>
          </a:prstGeom>
          <a:solidFill>
            <a:srgbClr val="FFFFFF">
              <a:alpha val="95000"/>
            </a:srgbClr>
          </a:solidFill>
          <a:ln/>
        </p:spPr>
      </p:sp>
      <p:pic>
        <p:nvPicPr>
          <p:cNvPr id="6" name="Image 1" descr="preencoded.png"/>
          <p:cNvPicPr>
            <a:picLocks noChangeAspect="1"/>
          </p:cNvPicPr>
          <p:nvPr/>
        </p:nvPicPr>
        <p:blipFill>
          <a:blip r:embed="rId4"/>
          <a:stretch>
            <a:fillRect/>
          </a:stretch>
        </p:blipFill>
        <p:spPr>
          <a:xfrm>
            <a:off x="6049804" y="1797606"/>
            <a:ext cx="8017193" cy="91440"/>
          </a:xfrm>
          <a:prstGeom prst="rect">
            <a:avLst/>
          </a:prstGeom>
        </p:spPr>
      </p:pic>
      <p:sp>
        <p:nvSpPr>
          <p:cNvPr id="9" name="Text 4"/>
          <p:cNvSpPr/>
          <p:nvPr/>
        </p:nvSpPr>
        <p:spPr>
          <a:xfrm>
            <a:off x="6233636" y="2222897"/>
            <a:ext cx="2012394" cy="251460"/>
          </a:xfrm>
          <a:prstGeom prst="rect">
            <a:avLst/>
          </a:prstGeom>
          <a:noFill/>
          <a:ln/>
        </p:spPr>
        <p:txBody>
          <a:bodyPr wrap="none" lIns="0" tIns="0" rIns="0" bIns="0" rtlCol="0" anchor="t"/>
          <a:lstStyle/>
          <a:p>
            <a:pPr marL="0" indent="0" algn="l">
              <a:lnSpc>
                <a:spcPts val="1950"/>
              </a:lnSpc>
              <a:buNone/>
            </a:pPr>
            <a:r>
              <a:rPr lang="en-US" sz="2000" b="1" dirty="0">
                <a:solidFill>
                  <a:srgbClr val="2C2926"/>
                </a:solidFill>
                <a:latin typeface="Bricolage Grotesque Semi Bold" pitchFamily="34" charset="0"/>
                <a:ea typeface="Bricolage Grotesque Semi Bold" pitchFamily="34" charset="-122"/>
                <a:cs typeface="Bricolage Grotesque Semi Bold" pitchFamily="34" charset="-120"/>
              </a:rPr>
              <a:t>Linux</a:t>
            </a:r>
            <a:endParaRPr lang="en-US" sz="2000" b="1" dirty="0"/>
          </a:p>
        </p:txBody>
      </p:sp>
      <p:sp>
        <p:nvSpPr>
          <p:cNvPr id="10" name="Text 5"/>
          <p:cNvSpPr/>
          <p:nvPr/>
        </p:nvSpPr>
        <p:spPr>
          <a:xfrm>
            <a:off x="6233636" y="2678497"/>
            <a:ext cx="7649528" cy="257532"/>
          </a:xfrm>
          <a:prstGeom prst="rect">
            <a:avLst/>
          </a:prstGeom>
          <a:noFill/>
          <a:ln/>
        </p:spPr>
        <p:txBody>
          <a:bodyPr wrap="none" lIns="0" tIns="0" rIns="0" bIns="0" rtlCol="0" anchor="t"/>
          <a:lstStyle/>
          <a:p>
            <a:pPr marL="0" indent="0" algn="r" rtl="1">
              <a:lnSpc>
                <a:spcPts val="2000"/>
              </a:lnSpc>
              <a:buNone/>
            </a:pPr>
            <a:r>
              <a:rPr lang="en-US" sz="2000" dirty="0">
                <a:solidFill>
                  <a:srgbClr val="2C2926"/>
                </a:solidFill>
                <a:latin typeface="Inter" pitchFamily="34" charset="0"/>
                <a:ea typeface="Inter" pitchFamily="34" charset="-122"/>
                <a:cs typeface="Inter" pitchFamily="34" charset="-120"/>
              </a:rPr>
              <a:t>تدعم توزيعات </a:t>
            </a:r>
            <a:r>
              <a:rPr lang="en-US" sz="2000" dirty="0" err="1">
                <a:solidFill>
                  <a:srgbClr val="2C2926"/>
                </a:solidFill>
                <a:latin typeface="Inter" pitchFamily="34" charset="0"/>
                <a:ea typeface="Inter" pitchFamily="34" charset="-122"/>
                <a:cs typeface="Inter" pitchFamily="34" charset="-120"/>
              </a:rPr>
              <a:t>مثل</a:t>
            </a:r>
            <a:r>
              <a:rPr lang="en-US" sz="2000" dirty="0">
                <a:solidFill>
                  <a:srgbClr val="2C2926"/>
                </a:solidFill>
                <a:latin typeface="Inter" pitchFamily="34" charset="0"/>
                <a:ea typeface="Inter" pitchFamily="34" charset="-122"/>
                <a:cs typeface="Inter" pitchFamily="34" charset="-120"/>
              </a:rPr>
              <a:t> Ubuntu, Kali, </a:t>
            </a:r>
            <a:r>
              <a:rPr lang="ar-SA" sz="2000" dirty="0">
                <a:solidFill>
                  <a:srgbClr val="2C2926"/>
                </a:solidFill>
                <a:latin typeface="Inter" pitchFamily="34" charset="0"/>
                <a:ea typeface="Inter" pitchFamily="34" charset="-122"/>
                <a:cs typeface="Inter" pitchFamily="34" charset="-120"/>
              </a:rPr>
              <a:t> </a:t>
            </a:r>
            <a:r>
              <a:rPr lang="en-US" sz="2000" dirty="0">
                <a:solidFill>
                  <a:srgbClr val="2C2926"/>
                </a:solidFill>
                <a:latin typeface="Inter" pitchFamily="34" charset="0"/>
                <a:ea typeface="Inter" pitchFamily="34" charset="-122"/>
                <a:cs typeface="Inter" pitchFamily="34" charset="-120"/>
              </a:rPr>
              <a:t>و Debian، وهي الأكثر شيوعًا للمختبرين.</a:t>
            </a:r>
            <a:endParaRPr lang="en-US" sz="2000" dirty="0"/>
          </a:p>
        </p:txBody>
      </p:sp>
      <p:sp>
        <p:nvSpPr>
          <p:cNvPr id="11" name="Shape 6"/>
          <p:cNvSpPr/>
          <p:nvPr/>
        </p:nvSpPr>
        <p:spPr>
          <a:xfrm>
            <a:off x="6049804" y="3414713"/>
            <a:ext cx="8017193" cy="1191816"/>
          </a:xfrm>
          <a:prstGeom prst="roundRect">
            <a:avLst>
              <a:gd name="adj" fmla="val 9207"/>
            </a:avLst>
          </a:prstGeom>
          <a:solidFill>
            <a:srgbClr val="FFFFFF">
              <a:alpha val="95000"/>
            </a:srgbClr>
          </a:solidFill>
          <a:ln/>
        </p:spPr>
        <p:txBody>
          <a:bodyPr/>
          <a:lstStyle/>
          <a:p>
            <a:endParaRPr lang="ar-SA" dirty="0"/>
          </a:p>
        </p:txBody>
      </p:sp>
      <p:pic>
        <p:nvPicPr>
          <p:cNvPr id="12" name="Image 3" descr="preencoded.png"/>
          <p:cNvPicPr>
            <a:picLocks noChangeAspect="1"/>
          </p:cNvPicPr>
          <p:nvPr/>
        </p:nvPicPr>
        <p:blipFill>
          <a:blip r:embed="rId4"/>
          <a:stretch>
            <a:fillRect/>
          </a:stretch>
        </p:blipFill>
        <p:spPr>
          <a:xfrm>
            <a:off x="6049804" y="3391853"/>
            <a:ext cx="8017193" cy="91440"/>
          </a:xfrm>
          <a:prstGeom prst="rect">
            <a:avLst/>
          </a:prstGeom>
        </p:spPr>
      </p:pic>
      <p:sp>
        <p:nvSpPr>
          <p:cNvPr id="15" name="Text 8"/>
          <p:cNvSpPr/>
          <p:nvPr/>
        </p:nvSpPr>
        <p:spPr>
          <a:xfrm>
            <a:off x="6233636" y="3817144"/>
            <a:ext cx="2012394" cy="251460"/>
          </a:xfrm>
          <a:prstGeom prst="rect">
            <a:avLst/>
          </a:prstGeom>
          <a:noFill/>
          <a:ln/>
        </p:spPr>
        <p:txBody>
          <a:bodyPr wrap="none" lIns="0" tIns="0" rIns="0" bIns="0" rtlCol="0" anchor="t"/>
          <a:lstStyle/>
          <a:p>
            <a:pPr marL="0" indent="0" algn="l">
              <a:lnSpc>
                <a:spcPts val="1950"/>
              </a:lnSpc>
              <a:buNone/>
            </a:pPr>
            <a:r>
              <a:rPr lang="en-US" sz="2000" b="1" dirty="0">
                <a:solidFill>
                  <a:srgbClr val="2C2926"/>
                </a:solidFill>
                <a:latin typeface="Bricolage Grotesque Semi Bold" pitchFamily="34" charset="0"/>
                <a:ea typeface="Bricolage Grotesque Semi Bold" pitchFamily="34" charset="-122"/>
                <a:cs typeface="Bricolage Grotesque Semi Bold" pitchFamily="34" charset="-120"/>
              </a:rPr>
              <a:t>MacOS</a:t>
            </a:r>
            <a:endParaRPr lang="en-US" sz="2000" b="1" dirty="0"/>
          </a:p>
        </p:txBody>
      </p:sp>
      <p:sp>
        <p:nvSpPr>
          <p:cNvPr id="16" name="Text 9"/>
          <p:cNvSpPr/>
          <p:nvPr/>
        </p:nvSpPr>
        <p:spPr>
          <a:xfrm>
            <a:off x="6233636" y="4283499"/>
            <a:ext cx="7649528" cy="257532"/>
          </a:xfrm>
          <a:prstGeom prst="rect">
            <a:avLst/>
          </a:prstGeom>
          <a:noFill/>
          <a:ln/>
        </p:spPr>
        <p:txBody>
          <a:bodyPr wrap="none" lIns="0" tIns="0" rIns="0" bIns="0" rtlCol="0" anchor="t"/>
          <a:lstStyle/>
          <a:p>
            <a:pPr marL="0" indent="0" algn="r" rtl="1">
              <a:lnSpc>
                <a:spcPts val="2000"/>
              </a:lnSpc>
              <a:buNone/>
            </a:pPr>
            <a:r>
              <a:rPr lang="en-US" sz="2000" dirty="0">
                <a:solidFill>
                  <a:srgbClr val="2C2926"/>
                </a:solidFill>
                <a:latin typeface="Inter" pitchFamily="34" charset="0"/>
                <a:ea typeface="Inter" pitchFamily="34" charset="-122"/>
                <a:cs typeface="Inter" pitchFamily="34" charset="-120"/>
              </a:rPr>
              <a:t>يمكن تثبيتها واستخدامها بسلاسة على أنظمة أبل.</a:t>
            </a:r>
            <a:endParaRPr lang="en-US" sz="2000" dirty="0"/>
          </a:p>
        </p:txBody>
      </p:sp>
      <p:sp>
        <p:nvSpPr>
          <p:cNvPr id="17" name="Shape 10"/>
          <p:cNvSpPr/>
          <p:nvPr/>
        </p:nvSpPr>
        <p:spPr>
          <a:xfrm>
            <a:off x="6049804" y="5008959"/>
            <a:ext cx="8017193" cy="1191816"/>
          </a:xfrm>
          <a:prstGeom prst="roundRect">
            <a:avLst>
              <a:gd name="adj" fmla="val 9207"/>
            </a:avLst>
          </a:prstGeom>
          <a:solidFill>
            <a:srgbClr val="FFFFFF">
              <a:alpha val="95000"/>
            </a:srgbClr>
          </a:solidFill>
          <a:ln/>
        </p:spPr>
      </p:sp>
      <p:pic>
        <p:nvPicPr>
          <p:cNvPr id="18" name="Image 5" descr="preencoded.png"/>
          <p:cNvPicPr>
            <a:picLocks noChangeAspect="1"/>
          </p:cNvPicPr>
          <p:nvPr/>
        </p:nvPicPr>
        <p:blipFill>
          <a:blip r:embed="rId4"/>
          <a:stretch>
            <a:fillRect/>
          </a:stretch>
        </p:blipFill>
        <p:spPr>
          <a:xfrm>
            <a:off x="6049804" y="4986099"/>
            <a:ext cx="8017193" cy="91440"/>
          </a:xfrm>
          <a:prstGeom prst="rect">
            <a:avLst/>
          </a:prstGeom>
        </p:spPr>
      </p:pic>
      <p:sp>
        <p:nvSpPr>
          <p:cNvPr id="21" name="Text 12"/>
          <p:cNvSpPr/>
          <p:nvPr/>
        </p:nvSpPr>
        <p:spPr>
          <a:xfrm>
            <a:off x="6233636" y="5411391"/>
            <a:ext cx="2012394" cy="251460"/>
          </a:xfrm>
          <a:prstGeom prst="rect">
            <a:avLst/>
          </a:prstGeom>
          <a:noFill/>
          <a:ln/>
        </p:spPr>
        <p:txBody>
          <a:bodyPr wrap="none" lIns="0" tIns="0" rIns="0" bIns="0" rtlCol="0" anchor="t"/>
          <a:lstStyle/>
          <a:p>
            <a:pPr marL="0" indent="0" algn="l">
              <a:lnSpc>
                <a:spcPts val="1950"/>
              </a:lnSpc>
              <a:buNone/>
            </a:pPr>
            <a:r>
              <a:rPr lang="en-US" sz="2000" b="1" dirty="0">
                <a:solidFill>
                  <a:srgbClr val="2C2926"/>
                </a:solidFill>
                <a:latin typeface="Bricolage Grotesque Semi Bold" pitchFamily="34" charset="0"/>
                <a:ea typeface="Bricolage Grotesque Semi Bold" pitchFamily="34" charset="-122"/>
                <a:cs typeface="Bricolage Grotesque Semi Bold" pitchFamily="34" charset="-120"/>
              </a:rPr>
              <a:t>Windows - WSL2</a:t>
            </a:r>
            <a:endParaRPr lang="en-US" sz="2000" b="1" dirty="0"/>
          </a:p>
        </p:txBody>
      </p:sp>
      <p:sp>
        <p:nvSpPr>
          <p:cNvPr id="22" name="Text 13"/>
          <p:cNvSpPr/>
          <p:nvPr/>
        </p:nvSpPr>
        <p:spPr>
          <a:xfrm>
            <a:off x="6233636" y="5933542"/>
            <a:ext cx="7649528" cy="257532"/>
          </a:xfrm>
          <a:prstGeom prst="rect">
            <a:avLst/>
          </a:prstGeom>
          <a:noFill/>
          <a:ln/>
        </p:spPr>
        <p:txBody>
          <a:bodyPr wrap="none" lIns="0" tIns="0" rIns="0" bIns="0" rtlCol="0" anchor="t"/>
          <a:lstStyle/>
          <a:p>
            <a:pPr marL="0" indent="0" algn="r" rtl="1">
              <a:lnSpc>
                <a:spcPts val="2000"/>
              </a:lnSpc>
              <a:buNone/>
            </a:pPr>
            <a:r>
              <a:rPr lang="en-US" sz="2000" dirty="0">
                <a:solidFill>
                  <a:srgbClr val="2C2926"/>
                </a:solidFill>
                <a:latin typeface="Inter" pitchFamily="34" charset="0"/>
                <a:ea typeface="Inter" pitchFamily="34" charset="-122"/>
                <a:cs typeface="Inter" pitchFamily="34" charset="-120"/>
              </a:rPr>
              <a:t>يُمكن تشغيلها بفعالية على نظام Windows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باستخدام</a:t>
            </a:r>
            <a:r>
              <a:rPr lang="en-US" sz="2000" dirty="0">
                <a:solidFill>
                  <a:srgbClr val="2C2926"/>
                </a:solidFill>
                <a:latin typeface="Inter" pitchFamily="34" charset="0"/>
                <a:ea typeface="Inter" pitchFamily="34" charset="-122"/>
                <a:cs typeface="Inter" pitchFamily="34" charset="-120"/>
              </a:rPr>
              <a:t> طبقة التوافق Subsystem for Linux</a:t>
            </a:r>
            <a:endParaRPr lang="en-US" sz="2000" dirty="0"/>
          </a:p>
        </p:txBody>
      </p:sp>
      <p:sp>
        <p:nvSpPr>
          <p:cNvPr id="23" name="Shape 14"/>
          <p:cNvSpPr/>
          <p:nvPr/>
        </p:nvSpPr>
        <p:spPr>
          <a:xfrm>
            <a:off x="6049804" y="6603206"/>
            <a:ext cx="8017193" cy="1191816"/>
          </a:xfrm>
          <a:prstGeom prst="roundRect">
            <a:avLst>
              <a:gd name="adj" fmla="val 9207"/>
            </a:avLst>
          </a:prstGeom>
          <a:solidFill>
            <a:srgbClr val="FFFFFF">
              <a:alpha val="95000"/>
            </a:srgbClr>
          </a:solidFill>
          <a:ln/>
        </p:spPr>
      </p:sp>
      <p:pic>
        <p:nvPicPr>
          <p:cNvPr id="24" name="Image 7" descr="preencoded.png"/>
          <p:cNvPicPr>
            <a:picLocks noChangeAspect="1"/>
          </p:cNvPicPr>
          <p:nvPr/>
        </p:nvPicPr>
        <p:blipFill>
          <a:blip r:embed="rId4"/>
          <a:stretch>
            <a:fillRect/>
          </a:stretch>
        </p:blipFill>
        <p:spPr>
          <a:xfrm>
            <a:off x="6049804" y="6580346"/>
            <a:ext cx="8017193" cy="91440"/>
          </a:xfrm>
          <a:prstGeom prst="rect">
            <a:avLst/>
          </a:prstGeom>
        </p:spPr>
      </p:pic>
      <p:sp>
        <p:nvSpPr>
          <p:cNvPr id="27" name="Text 16"/>
          <p:cNvSpPr/>
          <p:nvPr/>
        </p:nvSpPr>
        <p:spPr>
          <a:xfrm>
            <a:off x="6233636" y="7005638"/>
            <a:ext cx="2012394" cy="251460"/>
          </a:xfrm>
          <a:prstGeom prst="rect">
            <a:avLst/>
          </a:prstGeom>
          <a:noFill/>
          <a:ln/>
        </p:spPr>
        <p:txBody>
          <a:bodyPr wrap="none" lIns="0" tIns="0" rIns="0" bIns="0" rtlCol="0" anchor="t"/>
          <a:lstStyle/>
          <a:p>
            <a:pPr marL="0" indent="0" algn="l">
              <a:lnSpc>
                <a:spcPts val="1950"/>
              </a:lnSpc>
              <a:buNone/>
            </a:pPr>
            <a:r>
              <a:rPr lang="en-US" sz="2000" b="1" dirty="0" err="1">
                <a:solidFill>
                  <a:srgbClr val="2C2926"/>
                </a:solidFill>
                <a:latin typeface="Bricolage Grotesque Semi Bold" pitchFamily="34" charset="0"/>
                <a:ea typeface="Bricolage Grotesque Semi Bold" pitchFamily="34" charset="-122"/>
                <a:cs typeface="Bricolage Grotesque Semi Bold" pitchFamily="34" charset="-120"/>
              </a:rPr>
              <a:t>Termux</a:t>
            </a:r>
            <a:r>
              <a:rPr lang="en-US" sz="2000" b="1" dirty="0">
                <a:solidFill>
                  <a:srgbClr val="2C2926"/>
                </a:solidFill>
                <a:latin typeface="Bricolage Grotesque Semi Bold" pitchFamily="34" charset="0"/>
                <a:ea typeface="Bricolage Grotesque Semi Bold" pitchFamily="34" charset="-122"/>
                <a:cs typeface="Bricolage Grotesque Semi Bold" pitchFamily="34" charset="-120"/>
              </a:rPr>
              <a:t> (</a:t>
            </a:r>
            <a:r>
              <a:rPr lang="ar-SA" sz="2000" b="1"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2000" b="1" dirty="0" err="1">
                <a:solidFill>
                  <a:srgbClr val="2C2926"/>
                </a:solidFill>
                <a:latin typeface="Bricolage Grotesque Semi Bold" pitchFamily="34" charset="0"/>
                <a:ea typeface="Bricolage Grotesque Semi Bold" pitchFamily="34" charset="-122"/>
                <a:cs typeface="Bricolage Grotesque Semi Bold" pitchFamily="34" charset="-120"/>
              </a:rPr>
              <a:t>أندرويد</a:t>
            </a:r>
            <a:r>
              <a:rPr lang="en-US" sz="2000" b="1" dirty="0">
                <a:solidFill>
                  <a:srgbClr val="2C2926"/>
                </a:solidFill>
                <a:latin typeface="Bricolage Grotesque Semi Bold" pitchFamily="34" charset="0"/>
                <a:ea typeface="Bricolage Grotesque Semi Bold" pitchFamily="34" charset="-122"/>
                <a:cs typeface="Bricolage Grotesque Semi Bold" pitchFamily="34" charset="-120"/>
              </a:rPr>
              <a:t>)</a:t>
            </a:r>
            <a:endParaRPr lang="en-US" sz="2000" b="1" dirty="0"/>
          </a:p>
        </p:txBody>
      </p:sp>
      <p:sp>
        <p:nvSpPr>
          <p:cNvPr id="28" name="Text 17"/>
          <p:cNvSpPr/>
          <p:nvPr/>
        </p:nvSpPr>
        <p:spPr>
          <a:xfrm>
            <a:off x="6233636" y="7461237"/>
            <a:ext cx="7649528" cy="257532"/>
          </a:xfrm>
          <a:prstGeom prst="rect">
            <a:avLst/>
          </a:prstGeom>
          <a:noFill/>
          <a:ln/>
        </p:spPr>
        <p:txBody>
          <a:bodyPr wrap="none" lIns="0" tIns="0" rIns="0" bIns="0" rtlCol="0" anchor="t"/>
          <a:lstStyle/>
          <a:p>
            <a:pPr marL="0" indent="0" algn="r" rtl="1">
              <a:lnSpc>
                <a:spcPts val="2000"/>
              </a:lnSpc>
              <a:buNone/>
            </a:pPr>
            <a:r>
              <a:rPr lang="en-US" sz="2000" dirty="0">
                <a:solidFill>
                  <a:srgbClr val="2C2926"/>
                </a:solidFill>
                <a:latin typeface="Inter" pitchFamily="34" charset="0"/>
                <a:ea typeface="Inter" pitchFamily="34" charset="-122"/>
                <a:cs typeface="Inter" pitchFamily="34" charset="-120"/>
              </a:rPr>
              <a:t>للتجارب المتنقلة، يمكن استخدامها على أجهزة أندرويد عبر </a:t>
            </a:r>
            <a:r>
              <a:rPr lang="en-US" sz="2000" dirty="0" err="1">
                <a:solidFill>
                  <a:srgbClr val="2C2926"/>
                </a:solidFill>
                <a:latin typeface="Inter" pitchFamily="34" charset="0"/>
                <a:ea typeface="Inter" pitchFamily="34" charset="-122"/>
                <a:cs typeface="Inter" pitchFamily="34" charset="-120"/>
              </a:rPr>
              <a:t>تطبيق</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Termux</a:t>
            </a:r>
            <a:endParaRPr lang="en-US" sz="2000" dirty="0"/>
          </a:p>
        </p:txBody>
      </p:sp>
      <p:pic>
        <p:nvPicPr>
          <p:cNvPr id="29" name="Image 0">
            <a:extLst>
              <a:ext uri="{FF2B5EF4-FFF2-40B4-BE49-F238E27FC236}">
                <a16:creationId xmlns:a16="http://schemas.microsoft.com/office/drawing/2014/main" id="{1D48A851-2948-3F26-A4AA-FFD8A23763A9}"/>
              </a:ext>
            </a:extLst>
          </p:cNvPr>
          <p:cNvPicPr>
            <a:picLocks noChangeAspect="1"/>
          </p:cNvPicPr>
          <p:nvPr/>
        </p:nvPicPr>
        <p:blipFill>
          <a:blip r:embed="rId5"/>
          <a:srcRect/>
          <a:stretch/>
        </p:blipFill>
        <p:spPr>
          <a:xfrm>
            <a:off x="12618720" y="7795143"/>
            <a:ext cx="2011680" cy="597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1000"/>
                                        <p:tgtEl>
                                          <p:spTgt spid="22"/>
                                        </p:tgtEl>
                                      </p:cBhvr>
                                    </p:animEffect>
                                    <p:anim calcmode="lin" valueType="num">
                                      <p:cBhvr>
                                        <p:cTn id="59" dur="1000" fill="hold"/>
                                        <p:tgtEl>
                                          <p:spTgt spid="22"/>
                                        </p:tgtEl>
                                        <p:attrNameLst>
                                          <p:attrName>ppt_x</p:attrName>
                                        </p:attrNameLst>
                                      </p:cBhvr>
                                      <p:tavLst>
                                        <p:tav tm="0">
                                          <p:val>
                                            <p:strVal val="#ppt_x"/>
                                          </p:val>
                                        </p:tav>
                                        <p:tav tm="100000">
                                          <p:val>
                                            <p:strVal val="#ppt_x"/>
                                          </p:val>
                                        </p:tav>
                                      </p:tavLst>
                                    </p:anim>
                                    <p:anim calcmode="lin" valueType="num">
                                      <p:cBhvr>
                                        <p:cTn id="60" dur="1000" fill="hold"/>
                                        <p:tgtEl>
                                          <p:spTgt spid="2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0"/>
                                        <p:tgtEl>
                                          <p:spTgt spid="21"/>
                                        </p:tgtEl>
                                      </p:cBhvr>
                                    </p:animEffect>
                                    <p:anim calcmode="lin" valueType="num">
                                      <p:cBhvr>
                                        <p:cTn id="64" dur="1000" fill="hold"/>
                                        <p:tgtEl>
                                          <p:spTgt spid="21"/>
                                        </p:tgtEl>
                                        <p:attrNameLst>
                                          <p:attrName>ppt_x</p:attrName>
                                        </p:attrNameLst>
                                      </p:cBhvr>
                                      <p:tavLst>
                                        <p:tav tm="0">
                                          <p:val>
                                            <p:strVal val="#ppt_x"/>
                                          </p:val>
                                        </p:tav>
                                        <p:tav tm="100000">
                                          <p:val>
                                            <p:strVal val="#ppt_x"/>
                                          </p:val>
                                        </p:tav>
                                      </p:tavLst>
                                    </p:anim>
                                    <p:anim calcmode="lin" valueType="num">
                                      <p:cBhvr>
                                        <p:cTn id="6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1000"/>
                                        <p:tgtEl>
                                          <p:spTgt spid="27"/>
                                        </p:tgtEl>
                                      </p:cBhvr>
                                    </p:animEffect>
                                    <p:anim calcmode="lin" valueType="num">
                                      <p:cBhvr>
                                        <p:cTn id="71" dur="1000" fill="hold"/>
                                        <p:tgtEl>
                                          <p:spTgt spid="27"/>
                                        </p:tgtEl>
                                        <p:attrNameLst>
                                          <p:attrName>ppt_x</p:attrName>
                                        </p:attrNameLst>
                                      </p:cBhvr>
                                      <p:tavLst>
                                        <p:tav tm="0">
                                          <p:val>
                                            <p:strVal val="#ppt_x"/>
                                          </p:val>
                                        </p:tav>
                                        <p:tav tm="100000">
                                          <p:val>
                                            <p:strVal val="#ppt_x"/>
                                          </p:val>
                                        </p:tav>
                                      </p:tavLst>
                                    </p:anim>
                                    <p:anim calcmode="lin" valueType="num">
                                      <p:cBhvr>
                                        <p:cTn id="72" dur="1000" fill="hold"/>
                                        <p:tgtEl>
                                          <p:spTgt spid="27"/>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1000"/>
                                        <p:tgtEl>
                                          <p:spTgt spid="28"/>
                                        </p:tgtEl>
                                      </p:cBhvr>
                                    </p:animEffect>
                                    <p:anim calcmode="lin" valueType="num">
                                      <p:cBhvr>
                                        <p:cTn id="76" dur="1000" fill="hold"/>
                                        <p:tgtEl>
                                          <p:spTgt spid="28"/>
                                        </p:tgtEl>
                                        <p:attrNameLst>
                                          <p:attrName>ppt_x</p:attrName>
                                        </p:attrNameLst>
                                      </p:cBhvr>
                                      <p:tavLst>
                                        <p:tav tm="0">
                                          <p:val>
                                            <p:strVal val="#ppt_x"/>
                                          </p:val>
                                        </p:tav>
                                        <p:tav tm="100000">
                                          <p:val>
                                            <p:strVal val="#ppt_x"/>
                                          </p:val>
                                        </p:tav>
                                      </p:tavLst>
                                    </p:anim>
                                    <p:anim calcmode="lin" valueType="num">
                                      <p:cBhvr>
                                        <p:cTn id="7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5" grpId="0" animBg="1"/>
      <p:bldP spid="16" grpId="0" animBg="1"/>
      <p:bldP spid="21" grpId="0" animBg="1"/>
      <p:bldP spid="22"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05519" y="585907"/>
            <a:ext cx="4419243" cy="328017"/>
          </a:xfrm>
          <a:prstGeom prst="rect">
            <a:avLst/>
          </a:prstGeom>
          <a:noFill/>
          <a:ln/>
        </p:spPr>
        <p:txBody>
          <a:bodyPr wrap="none" lIns="0" tIns="0" rIns="0" bIns="0" rtlCol="0" anchor="t"/>
          <a:lstStyle/>
          <a:p>
            <a:pPr marL="0" indent="0" algn="ctr" rtl="1">
              <a:lnSpc>
                <a:spcPts val="2550"/>
              </a:lnSpc>
              <a:buNone/>
            </a:pPr>
            <a:r>
              <a:rPr lang="en-US" sz="4000" b="1" dirty="0" err="1">
                <a:solidFill>
                  <a:srgbClr val="2C2926"/>
                </a:solidFill>
                <a:latin typeface="Bricolage Grotesque Semi Bold" pitchFamily="34" charset="0"/>
                <a:ea typeface="Bricolage Grotesque Semi Bold" pitchFamily="34" charset="-122"/>
              </a:rPr>
              <a:t>خطوات</a:t>
            </a:r>
            <a:r>
              <a:rPr lang="en-US" sz="4000" b="1" dirty="0">
                <a:solidFill>
                  <a:srgbClr val="2C2926"/>
                </a:solidFill>
                <a:latin typeface="Bricolage Grotesque Semi Bold" pitchFamily="34" charset="0"/>
                <a:ea typeface="Bricolage Grotesque Semi Bold" pitchFamily="34" charset="-122"/>
              </a:rPr>
              <a:t> </a:t>
            </a:r>
            <a:r>
              <a:rPr lang="en-US" sz="4000" b="1" dirty="0" err="1">
                <a:solidFill>
                  <a:srgbClr val="2C2926"/>
                </a:solidFill>
                <a:latin typeface="Bricolage Grotesque Semi Bold" pitchFamily="34" charset="0"/>
                <a:ea typeface="Bricolage Grotesque Semi Bold" pitchFamily="34" charset="-122"/>
              </a:rPr>
              <a:t>التثبيت</a:t>
            </a:r>
            <a:r>
              <a:rPr lang="en-US" sz="4000" b="1" dirty="0">
                <a:solidFill>
                  <a:srgbClr val="2C2926"/>
                </a:solidFill>
                <a:latin typeface="Bricolage Grotesque Semi Bold" pitchFamily="34" charset="0"/>
                <a:ea typeface="Bricolage Grotesque Semi Bold" pitchFamily="34" charset="-122"/>
              </a:rPr>
              <a:t> ( Kali / WSL2 )</a:t>
            </a:r>
            <a:endParaRPr lang="en-US" sz="4000" b="1" dirty="0"/>
          </a:p>
        </p:txBody>
      </p:sp>
      <p:sp>
        <p:nvSpPr>
          <p:cNvPr id="3" name="Text 1"/>
          <p:cNvSpPr/>
          <p:nvPr/>
        </p:nvSpPr>
        <p:spPr>
          <a:xfrm>
            <a:off x="734616" y="1333738"/>
            <a:ext cx="13161169" cy="335756"/>
          </a:xfrm>
          <a:prstGeom prst="rect">
            <a:avLst/>
          </a:prstGeom>
          <a:noFill/>
          <a:ln/>
        </p:spPr>
        <p:txBody>
          <a:bodyPr wrap="none" lIns="0" tIns="0" rIns="0" bIns="0" rtlCol="0" anchor="t"/>
          <a:lstStyle/>
          <a:p>
            <a:pPr marL="0" indent="0" algn="r" rtl="1">
              <a:lnSpc>
                <a:spcPts val="2600"/>
              </a:lnSpc>
              <a:buNone/>
            </a:pPr>
            <a:r>
              <a:rPr lang="en-US" sz="2000" dirty="0">
                <a:solidFill>
                  <a:srgbClr val="2C2926"/>
                </a:solidFill>
                <a:latin typeface="Inter" pitchFamily="34" charset="0"/>
                <a:ea typeface="Inter" pitchFamily="34" charset="-122"/>
                <a:cs typeface="Inter" pitchFamily="34" charset="-120"/>
              </a:rPr>
              <a:t>للبدء باستخدام PhoneInfoga، اتبع هذه الخطوات البسيطة </a:t>
            </a:r>
            <a:r>
              <a:rPr lang="en-US" sz="2000" dirty="0" err="1">
                <a:solidFill>
                  <a:srgbClr val="2C2926"/>
                </a:solidFill>
                <a:latin typeface="Inter" pitchFamily="34" charset="0"/>
                <a:ea typeface="Inter" pitchFamily="34" charset="-122"/>
                <a:cs typeface="Inter" pitchFamily="34" charset="-120"/>
              </a:rPr>
              <a:t>على</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بيئةKali</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أو</a:t>
            </a:r>
            <a:r>
              <a:rPr lang="en-US" sz="2000" dirty="0">
                <a:solidFill>
                  <a:srgbClr val="2C2926"/>
                </a:solidFill>
                <a:latin typeface="Inter" pitchFamily="34" charset="0"/>
                <a:ea typeface="Inter" pitchFamily="34" charset="-122"/>
                <a:cs typeface="Inter" pitchFamily="34" charset="-120"/>
              </a:rPr>
              <a:t> WSL2</a:t>
            </a:r>
            <a:r>
              <a:rPr lang="ar-SA" sz="2000" dirty="0">
                <a:solidFill>
                  <a:srgbClr val="2C2926"/>
                </a:solidFill>
                <a:latin typeface="Inter" pitchFamily="34" charset="0"/>
                <a:ea typeface="Inter" pitchFamily="34" charset="-122"/>
                <a:cs typeface="Inter" pitchFamily="34" charset="-120"/>
              </a:rPr>
              <a:t> :</a:t>
            </a:r>
            <a:endParaRPr lang="en-US" sz="2000" dirty="0"/>
          </a:p>
        </p:txBody>
      </p:sp>
      <p:sp>
        <p:nvSpPr>
          <p:cNvPr id="4" name="Text 2"/>
          <p:cNvSpPr/>
          <p:nvPr/>
        </p:nvSpPr>
        <p:spPr>
          <a:xfrm>
            <a:off x="13685877" y="1905595"/>
            <a:ext cx="209907" cy="262295"/>
          </a:xfrm>
          <a:prstGeom prst="rect">
            <a:avLst/>
          </a:prstGeom>
          <a:noFill/>
          <a:ln/>
        </p:spPr>
        <p:txBody>
          <a:bodyPr wrap="none" lIns="0" tIns="0" rIns="0" bIns="0" rtlCol="0" anchor="t"/>
          <a:lstStyle/>
          <a:p>
            <a:pPr marL="0" indent="0" algn="l" rtl="1">
              <a:lnSpc>
                <a:spcPts val="2600"/>
              </a:lnSpc>
              <a:buNone/>
            </a:pPr>
            <a:r>
              <a:rPr lang="en-US" sz="2000" b="1" dirty="0">
                <a:solidFill>
                  <a:srgbClr val="2C2926"/>
                </a:solidFill>
                <a:latin typeface="Bricolage Grotesque Light" pitchFamily="34" charset="0"/>
                <a:ea typeface="Bricolage Grotesque Light" pitchFamily="34" charset="-122"/>
                <a:cs typeface="Bricolage Grotesque Light" pitchFamily="34" charset="-120"/>
              </a:rPr>
              <a:t>01</a:t>
            </a:r>
            <a:endParaRPr lang="en-US" sz="2000" b="1" dirty="0"/>
          </a:p>
        </p:txBody>
      </p:sp>
      <p:pic>
        <p:nvPicPr>
          <p:cNvPr id="5" name="Image 0" descr="preencoded.png"/>
          <p:cNvPicPr>
            <a:picLocks noChangeAspect="1"/>
          </p:cNvPicPr>
          <p:nvPr/>
        </p:nvPicPr>
        <p:blipFill>
          <a:blip r:embed="rId3"/>
          <a:stretch>
            <a:fillRect/>
          </a:stretch>
        </p:blipFill>
        <p:spPr>
          <a:xfrm>
            <a:off x="7420213" y="2239328"/>
            <a:ext cx="6475571" cy="22860"/>
          </a:xfrm>
          <a:prstGeom prst="rect">
            <a:avLst/>
          </a:prstGeom>
        </p:spPr>
      </p:pic>
      <p:sp>
        <p:nvSpPr>
          <p:cNvPr id="6" name="Text 3"/>
          <p:cNvSpPr/>
          <p:nvPr/>
        </p:nvSpPr>
        <p:spPr>
          <a:xfrm>
            <a:off x="11271885" y="2389942"/>
            <a:ext cx="2623899" cy="328017"/>
          </a:xfrm>
          <a:prstGeom prst="rect">
            <a:avLst/>
          </a:prstGeom>
          <a:noFill/>
          <a:ln/>
        </p:spPr>
        <p:txBody>
          <a:bodyPr wrap="none" lIns="0" tIns="0" rIns="0" bIns="0" rtlCol="0" anchor="t"/>
          <a:lstStyle/>
          <a:p>
            <a:pPr marL="0" indent="0" algn="r" rtl="1">
              <a:lnSpc>
                <a:spcPts val="2550"/>
              </a:lnSpc>
              <a:buNone/>
            </a:pPr>
            <a:r>
              <a:rPr lang="en-US" sz="2050" b="1" dirty="0">
                <a:solidFill>
                  <a:srgbClr val="2C2926"/>
                </a:solidFill>
                <a:latin typeface="Bricolage Grotesque Semi Bold" pitchFamily="34" charset="0"/>
                <a:ea typeface="Bricolage Grotesque Semi Bold" pitchFamily="34" charset="-122"/>
              </a:rPr>
              <a:t>تحديث النظام</a:t>
            </a:r>
            <a:endParaRPr lang="en-US" sz="2050" b="1" dirty="0"/>
          </a:p>
        </p:txBody>
      </p:sp>
      <p:sp>
        <p:nvSpPr>
          <p:cNvPr id="7" name="Shape 4"/>
          <p:cNvSpPr/>
          <p:nvPr/>
        </p:nvSpPr>
        <p:spPr>
          <a:xfrm>
            <a:off x="7420213" y="2912150"/>
            <a:ext cx="6475571" cy="650558"/>
          </a:xfrm>
          <a:prstGeom prst="roundRect">
            <a:avLst>
              <a:gd name="adj" fmla="val 13552"/>
            </a:avLst>
          </a:prstGeom>
          <a:solidFill>
            <a:srgbClr val="F2F2F2"/>
          </a:solidFill>
          <a:ln/>
        </p:spPr>
      </p:sp>
      <p:sp>
        <p:nvSpPr>
          <p:cNvPr id="8" name="Shape 5"/>
          <p:cNvSpPr/>
          <p:nvPr/>
        </p:nvSpPr>
        <p:spPr>
          <a:xfrm>
            <a:off x="7409736" y="2912150"/>
            <a:ext cx="6496526" cy="650558"/>
          </a:xfrm>
          <a:prstGeom prst="roundRect">
            <a:avLst>
              <a:gd name="adj" fmla="val 4840"/>
            </a:avLst>
          </a:prstGeom>
          <a:solidFill>
            <a:srgbClr val="F2F2F2"/>
          </a:solidFill>
          <a:ln/>
        </p:spPr>
      </p:sp>
      <p:sp>
        <p:nvSpPr>
          <p:cNvPr id="9" name="Text 6"/>
          <p:cNvSpPr/>
          <p:nvPr/>
        </p:nvSpPr>
        <p:spPr>
          <a:xfrm>
            <a:off x="7619643" y="3111460"/>
            <a:ext cx="6076712" cy="335756"/>
          </a:xfrm>
          <a:prstGeom prst="rect">
            <a:avLst/>
          </a:prstGeom>
          <a:noFill/>
          <a:ln/>
        </p:spPr>
        <p:txBody>
          <a:bodyPr wrap="none" lIns="0" tIns="0" rIns="0" bIns="0" rtlCol="0" anchor="t"/>
          <a:lstStyle/>
          <a:p>
            <a:pPr marL="0" indent="0" algn="r" rtl="1">
              <a:lnSpc>
                <a:spcPts val="2600"/>
              </a:lnSpc>
              <a:buNone/>
            </a:pPr>
            <a:r>
              <a:rPr lang="en-US" sz="1650" dirty="0">
                <a:solidFill>
                  <a:srgbClr val="2C2926"/>
                </a:solidFill>
                <a:highlight>
                  <a:srgbClr val="F2F2F2"/>
                </a:highlight>
                <a:latin typeface="Consolas" pitchFamily="34" charset="0"/>
                <a:ea typeface="Consolas" pitchFamily="34" charset="-122"/>
                <a:cs typeface="Consolas" pitchFamily="34" charset="-120"/>
              </a:rPr>
              <a:t>sudo apt update &amp;&amp; sudo apt upgrade -y</a:t>
            </a:r>
            <a:endParaRPr lang="en-US" sz="1650" dirty="0"/>
          </a:p>
        </p:txBody>
      </p:sp>
      <p:sp>
        <p:nvSpPr>
          <p:cNvPr id="10" name="Text 7"/>
          <p:cNvSpPr/>
          <p:nvPr/>
        </p:nvSpPr>
        <p:spPr>
          <a:xfrm>
            <a:off x="7420213" y="3840718"/>
            <a:ext cx="6475571" cy="335756"/>
          </a:xfrm>
          <a:prstGeom prst="rect">
            <a:avLst/>
          </a:prstGeom>
          <a:noFill/>
          <a:ln/>
        </p:spPr>
        <p:txBody>
          <a:bodyPr wrap="none" lIns="0" tIns="0" rIns="0" bIns="0" rtlCol="0" anchor="t"/>
          <a:lstStyle/>
          <a:p>
            <a:pPr marL="0" indent="0" algn="r" rtl="1">
              <a:lnSpc>
                <a:spcPts val="2600"/>
              </a:lnSpc>
              <a:buNone/>
            </a:pPr>
            <a:r>
              <a:rPr lang="en-US" sz="2000" dirty="0">
                <a:solidFill>
                  <a:srgbClr val="2C2926"/>
                </a:solidFill>
                <a:latin typeface="Inter" pitchFamily="34" charset="0"/>
                <a:ea typeface="Inter" pitchFamily="34" charset="-122"/>
                <a:cs typeface="Inter" pitchFamily="34" charset="-120"/>
              </a:rPr>
              <a:t>تأكد من تحديث نظامك للحصول على أحدث الحزم والأمان.</a:t>
            </a:r>
            <a:endParaRPr lang="en-US" sz="2000" dirty="0"/>
          </a:p>
        </p:txBody>
      </p:sp>
      <p:sp>
        <p:nvSpPr>
          <p:cNvPr id="11" name="Text 8"/>
          <p:cNvSpPr/>
          <p:nvPr/>
        </p:nvSpPr>
        <p:spPr>
          <a:xfrm>
            <a:off x="7000399" y="1905595"/>
            <a:ext cx="209907" cy="262295"/>
          </a:xfrm>
          <a:prstGeom prst="rect">
            <a:avLst/>
          </a:prstGeom>
          <a:noFill/>
          <a:ln/>
        </p:spPr>
        <p:txBody>
          <a:bodyPr wrap="none" lIns="0" tIns="0" rIns="0" bIns="0" rtlCol="0" anchor="t"/>
          <a:lstStyle/>
          <a:p>
            <a:pPr marL="0" indent="0" algn="l" rtl="1">
              <a:lnSpc>
                <a:spcPts val="2600"/>
              </a:lnSpc>
              <a:buNone/>
            </a:pPr>
            <a:r>
              <a:rPr lang="en-US" sz="2000" b="1" dirty="0">
                <a:solidFill>
                  <a:srgbClr val="2C2926"/>
                </a:solidFill>
                <a:latin typeface="Bricolage Grotesque Light" pitchFamily="34" charset="0"/>
                <a:ea typeface="Bricolage Grotesque Light" pitchFamily="34" charset="-122"/>
                <a:cs typeface="Bricolage Grotesque Light" pitchFamily="34" charset="-120"/>
              </a:rPr>
              <a:t>02</a:t>
            </a:r>
            <a:endParaRPr lang="en-US" sz="2000" b="1" dirty="0"/>
          </a:p>
        </p:txBody>
      </p:sp>
      <p:pic>
        <p:nvPicPr>
          <p:cNvPr id="12" name="Image 1" descr="preencoded.png"/>
          <p:cNvPicPr>
            <a:picLocks noChangeAspect="1"/>
          </p:cNvPicPr>
          <p:nvPr/>
        </p:nvPicPr>
        <p:blipFill>
          <a:blip r:embed="rId3"/>
          <a:stretch>
            <a:fillRect/>
          </a:stretch>
        </p:blipFill>
        <p:spPr>
          <a:xfrm>
            <a:off x="734616" y="2239328"/>
            <a:ext cx="6475690" cy="22860"/>
          </a:xfrm>
          <a:prstGeom prst="rect">
            <a:avLst/>
          </a:prstGeom>
        </p:spPr>
      </p:pic>
      <p:sp>
        <p:nvSpPr>
          <p:cNvPr id="13" name="Text 9"/>
          <p:cNvSpPr/>
          <p:nvPr/>
        </p:nvSpPr>
        <p:spPr>
          <a:xfrm>
            <a:off x="4586407" y="2389942"/>
            <a:ext cx="2623899" cy="328017"/>
          </a:xfrm>
          <a:prstGeom prst="rect">
            <a:avLst/>
          </a:prstGeom>
          <a:noFill/>
          <a:ln/>
        </p:spPr>
        <p:txBody>
          <a:bodyPr wrap="none" lIns="0" tIns="0" rIns="0" bIns="0" rtlCol="0" anchor="t"/>
          <a:lstStyle/>
          <a:p>
            <a:pPr marL="0" indent="0" algn="r" rtl="1">
              <a:lnSpc>
                <a:spcPts val="2550"/>
              </a:lnSpc>
              <a:buNone/>
            </a:pPr>
            <a:r>
              <a:rPr lang="en-US" sz="2050" b="1" dirty="0">
                <a:solidFill>
                  <a:srgbClr val="2C2926"/>
                </a:solidFill>
                <a:latin typeface="Bricolage Grotesque Semi Bold" pitchFamily="34" charset="0"/>
                <a:ea typeface="Bricolage Grotesque Semi Bold" pitchFamily="34" charset="-122"/>
              </a:rPr>
              <a:t>تنزيل PhoneInfoga</a:t>
            </a:r>
            <a:endParaRPr lang="en-US" sz="2050" b="1" dirty="0"/>
          </a:p>
        </p:txBody>
      </p:sp>
      <p:sp>
        <p:nvSpPr>
          <p:cNvPr id="14" name="Shape 10"/>
          <p:cNvSpPr/>
          <p:nvPr/>
        </p:nvSpPr>
        <p:spPr>
          <a:xfrm>
            <a:off x="734616" y="2933105"/>
            <a:ext cx="6475690" cy="1322070"/>
          </a:xfrm>
          <a:prstGeom prst="roundRect">
            <a:avLst>
              <a:gd name="adj" fmla="val 6669"/>
            </a:avLst>
          </a:prstGeom>
          <a:solidFill>
            <a:srgbClr val="F2F2F2"/>
          </a:solidFill>
          <a:ln/>
        </p:spPr>
      </p:sp>
      <p:sp>
        <p:nvSpPr>
          <p:cNvPr id="15" name="Shape 11"/>
          <p:cNvSpPr/>
          <p:nvPr/>
        </p:nvSpPr>
        <p:spPr>
          <a:xfrm>
            <a:off x="724138" y="2933105"/>
            <a:ext cx="6496645" cy="1322070"/>
          </a:xfrm>
          <a:prstGeom prst="roundRect">
            <a:avLst>
              <a:gd name="adj" fmla="val 2382"/>
            </a:avLst>
          </a:prstGeom>
          <a:solidFill>
            <a:srgbClr val="F2F2F2"/>
          </a:solidFill>
          <a:ln/>
        </p:spPr>
      </p:sp>
      <p:sp>
        <p:nvSpPr>
          <p:cNvPr id="16" name="Text 12"/>
          <p:cNvSpPr/>
          <p:nvPr/>
        </p:nvSpPr>
        <p:spPr>
          <a:xfrm>
            <a:off x="934045" y="3111460"/>
            <a:ext cx="6076831" cy="1007269"/>
          </a:xfrm>
          <a:prstGeom prst="rect">
            <a:avLst/>
          </a:prstGeom>
          <a:noFill/>
          <a:ln/>
        </p:spPr>
        <p:txBody>
          <a:bodyPr wrap="square" lIns="0" tIns="0" rIns="0" bIns="0" rtlCol="0" anchor="t"/>
          <a:lstStyle/>
          <a:p>
            <a:pPr marL="0" indent="0" algn="r" rtl="1">
              <a:lnSpc>
                <a:spcPts val="2600"/>
              </a:lnSpc>
              <a:buNone/>
            </a:pPr>
            <a:r>
              <a:rPr lang="en-US" sz="1650" dirty="0">
                <a:solidFill>
                  <a:srgbClr val="2C2926"/>
                </a:solidFill>
                <a:highlight>
                  <a:srgbClr val="F2F2F2"/>
                </a:highlight>
                <a:latin typeface="Consolas" pitchFamily="34" charset="0"/>
                <a:ea typeface="Consolas" pitchFamily="34" charset="-122"/>
                <a:cs typeface="Consolas" pitchFamily="34" charset="-120"/>
              </a:rPr>
              <a:t>curl -sSL https://raw.githubusercontent.com/sundowndev/phoneinfoga/master/support/scripts/install | bash</a:t>
            </a:r>
            <a:endParaRPr lang="en-US" sz="1650" dirty="0"/>
          </a:p>
        </p:txBody>
      </p:sp>
      <p:sp>
        <p:nvSpPr>
          <p:cNvPr id="17" name="Text 13"/>
          <p:cNvSpPr/>
          <p:nvPr/>
        </p:nvSpPr>
        <p:spPr>
          <a:xfrm>
            <a:off x="734616" y="4512231"/>
            <a:ext cx="6475690" cy="335756"/>
          </a:xfrm>
          <a:prstGeom prst="rect">
            <a:avLst/>
          </a:prstGeom>
          <a:noFill/>
          <a:ln/>
        </p:spPr>
        <p:txBody>
          <a:bodyPr wrap="none" lIns="0" tIns="0" rIns="0" bIns="0" rtlCol="0" anchor="t"/>
          <a:lstStyle/>
          <a:p>
            <a:pPr marL="0" indent="0" algn="r" rtl="1">
              <a:lnSpc>
                <a:spcPts val="2600"/>
              </a:lnSpc>
              <a:buNone/>
            </a:pPr>
            <a:r>
              <a:rPr lang="en-US" sz="2000" dirty="0">
                <a:solidFill>
                  <a:srgbClr val="2C2926"/>
                </a:solidFill>
                <a:latin typeface="Inter" pitchFamily="34" charset="0"/>
                <a:ea typeface="Inter" pitchFamily="34" charset="-122"/>
                <a:cs typeface="Inter" pitchFamily="34" charset="-120"/>
              </a:rPr>
              <a:t>يقوم هذا الأمر بتنزيل وتنفيذ سكربت التثبيت الرسمي للأداة.</a:t>
            </a:r>
            <a:endParaRPr lang="en-US" sz="2000" dirty="0"/>
          </a:p>
        </p:txBody>
      </p:sp>
      <p:sp>
        <p:nvSpPr>
          <p:cNvPr id="18" name="Text 14"/>
          <p:cNvSpPr/>
          <p:nvPr/>
        </p:nvSpPr>
        <p:spPr>
          <a:xfrm>
            <a:off x="13685877" y="5215295"/>
            <a:ext cx="209907" cy="262295"/>
          </a:xfrm>
          <a:prstGeom prst="rect">
            <a:avLst/>
          </a:prstGeom>
          <a:noFill/>
          <a:ln/>
        </p:spPr>
        <p:txBody>
          <a:bodyPr wrap="none" lIns="0" tIns="0" rIns="0" bIns="0" rtlCol="0" anchor="t"/>
          <a:lstStyle/>
          <a:p>
            <a:pPr marL="0" indent="0" algn="l" rtl="1">
              <a:lnSpc>
                <a:spcPts val="2600"/>
              </a:lnSpc>
              <a:buNone/>
            </a:pPr>
            <a:r>
              <a:rPr lang="en-US" sz="2000" b="1" dirty="0">
                <a:solidFill>
                  <a:srgbClr val="2C2926"/>
                </a:solidFill>
                <a:latin typeface="Bricolage Grotesque Light" pitchFamily="34" charset="0"/>
                <a:ea typeface="Bricolage Grotesque Light" pitchFamily="34" charset="-122"/>
                <a:cs typeface="Bricolage Grotesque Light" pitchFamily="34" charset="-120"/>
              </a:rPr>
              <a:t>03</a:t>
            </a:r>
            <a:endParaRPr lang="en-US" sz="2000" b="1" dirty="0"/>
          </a:p>
        </p:txBody>
      </p:sp>
      <p:pic>
        <p:nvPicPr>
          <p:cNvPr id="19" name="Image 2" descr="preencoded.png"/>
          <p:cNvPicPr>
            <a:picLocks noChangeAspect="1"/>
          </p:cNvPicPr>
          <p:nvPr/>
        </p:nvPicPr>
        <p:blipFill>
          <a:blip r:embed="rId3"/>
          <a:stretch>
            <a:fillRect/>
          </a:stretch>
        </p:blipFill>
        <p:spPr>
          <a:xfrm>
            <a:off x="7420213" y="5528072"/>
            <a:ext cx="6475571" cy="22860"/>
          </a:xfrm>
          <a:prstGeom prst="rect">
            <a:avLst/>
          </a:prstGeom>
        </p:spPr>
      </p:pic>
      <p:sp>
        <p:nvSpPr>
          <p:cNvPr id="20" name="Text 15"/>
          <p:cNvSpPr/>
          <p:nvPr/>
        </p:nvSpPr>
        <p:spPr>
          <a:xfrm>
            <a:off x="11271885" y="5699641"/>
            <a:ext cx="2623899" cy="328017"/>
          </a:xfrm>
          <a:prstGeom prst="rect">
            <a:avLst/>
          </a:prstGeom>
          <a:noFill/>
          <a:ln/>
        </p:spPr>
        <p:txBody>
          <a:bodyPr wrap="none" lIns="0" tIns="0" rIns="0" bIns="0" rtlCol="0" anchor="t"/>
          <a:lstStyle/>
          <a:p>
            <a:pPr marL="0" indent="0" algn="r" rtl="1">
              <a:lnSpc>
                <a:spcPts val="2550"/>
              </a:lnSpc>
              <a:buNone/>
            </a:pPr>
            <a:r>
              <a:rPr lang="en-US" sz="2050" b="1" dirty="0">
                <a:solidFill>
                  <a:srgbClr val="2C2926"/>
                </a:solidFill>
                <a:latin typeface="Bricolage Grotesque Semi Bold" pitchFamily="34" charset="0"/>
                <a:ea typeface="Bricolage Grotesque Semi Bold" pitchFamily="34" charset="-122"/>
              </a:rPr>
              <a:t>نقل الأداة للمسار</a:t>
            </a:r>
            <a:endParaRPr lang="en-US" sz="2050" b="1" dirty="0"/>
          </a:p>
        </p:txBody>
      </p:sp>
      <p:sp>
        <p:nvSpPr>
          <p:cNvPr id="21" name="Shape 16"/>
          <p:cNvSpPr/>
          <p:nvPr/>
        </p:nvSpPr>
        <p:spPr>
          <a:xfrm>
            <a:off x="7420213" y="6200894"/>
            <a:ext cx="6475571" cy="650558"/>
          </a:xfrm>
          <a:prstGeom prst="roundRect">
            <a:avLst>
              <a:gd name="adj" fmla="val 13552"/>
            </a:avLst>
          </a:prstGeom>
          <a:solidFill>
            <a:srgbClr val="F2F2F2"/>
          </a:solidFill>
          <a:ln/>
        </p:spPr>
      </p:sp>
      <p:sp>
        <p:nvSpPr>
          <p:cNvPr id="22" name="Shape 17"/>
          <p:cNvSpPr/>
          <p:nvPr/>
        </p:nvSpPr>
        <p:spPr>
          <a:xfrm>
            <a:off x="7409736" y="6200894"/>
            <a:ext cx="6496526" cy="650558"/>
          </a:xfrm>
          <a:prstGeom prst="roundRect">
            <a:avLst>
              <a:gd name="adj" fmla="val 4840"/>
            </a:avLst>
          </a:prstGeom>
          <a:solidFill>
            <a:srgbClr val="F2F2F2"/>
          </a:solidFill>
          <a:ln/>
        </p:spPr>
        <p:txBody>
          <a:bodyPr/>
          <a:lstStyle/>
          <a:p>
            <a:endParaRPr lang="ar-SA" dirty="0"/>
          </a:p>
        </p:txBody>
      </p:sp>
      <p:sp>
        <p:nvSpPr>
          <p:cNvPr id="23" name="Text 18"/>
          <p:cNvSpPr/>
          <p:nvPr/>
        </p:nvSpPr>
        <p:spPr>
          <a:xfrm>
            <a:off x="7619643" y="6421160"/>
            <a:ext cx="6076712" cy="335756"/>
          </a:xfrm>
          <a:prstGeom prst="rect">
            <a:avLst/>
          </a:prstGeom>
          <a:noFill/>
          <a:ln/>
        </p:spPr>
        <p:txBody>
          <a:bodyPr wrap="none" lIns="0" tIns="0" rIns="0" bIns="0" rtlCol="0" anchor="t"/>
          <a:lstStyle/>
          <a:p>
            <a:pPr marL="0" indent="0" algn="r" rtl="1">
              <a:lnSpc>
                <a:spcPts val="2600"/>
              </a:lnSpc>
              <a:buNone/>
            </a:pPr>
            <a:r>
              <a:rPr lang="en-US" sz="1650" dirty="0">
                <a:solidFill>
                  <a:srgbClr val="2C2926"/>
                </a:solidFill>
                <a:highlight>
                  <a:srgbClr val="F2F2F2"/>
                </a:highlight>
                <a:latin typeface="Consolas" pitchFamily="34" charset="0"/>
                <a:ea typeface="Consolas" pitchFamily="34" charset="-122"/>
                <a:cs typeface="Consolas" pitchFamily="34" charset="-120"/>
              </a:rPr>
              <a:t>sudo mv ./phoneinfoga /usr/local/bin/phoneinfoga</a:t>
            </a:r>
            <a:endParaRPr lang="en-US" sz="1650" dirty="0"/>
          </a:p>
        </p:txBody>
      </p:sp>
      <p:sp>
        <p:nvSpPr>
          <p:cNvPr id="24" name="Text 19"/>
          <p:cNvSpPr/>
          <p:nvPr/>
        </p:nvSpPr>
        <p:spPr>
          <a:xfrm>
            <a:off x="7420213" y="7150418"/>
            <a:ext cx="6475571" cy="335756"/>
          </a:xfrm>
          <a:prstGeom prst="rect">
            <a:avLst/>
          </a:prstGeom>
          <a:noFill/>
          <a:ln/>
        </p:spPr>
        <p:txBody>
          <a:bodyPr wrap="none" lIns="0" tIns="0" rIns="0" bIns="0" rtlCol="0" anchor="t"/>
          <a:lstStyle/>
          <a:p>
            <a:pPr marL="0" indent="0" algn="r" rtl="1">
              <a:lnSpc>
                <a:spcPts val="2600"/>
              </a:lnSpc>
              <a:buNone/>
            </a:pPr>
            <a:r>
              <a:rPr lang="en-US" sz="2000" dirty="0">
                <a:solidFill>
                  <a:srgbClr val="2C2926"/>
                </a:solidFill>
                <a:latin typeface="Inter" pitchFamily="34" charset="0"/>
                <a:ea typeface="Inter" pitchFamily="34" charset="-122"/>
                <a:cs typeface="Inter" pitchFamily="34" charset="-120"/>
              </a:rPr>
              <a:t>انقل الملف التنفيذي إلى مسار النظام لتتمكن من تشغيله من أي مكان.</a:t>
            </a:r>
            <a:endParaRPr lang="en-US" sz="2000" dirty="0"/>
          </a:p>
        </p:txBody>
      </p:sp>
      <p:sp>
        <p:nvSpPr>
          <p:cNvPr id="25" name="Text 20"/>
          <p:cNvSpPr/>
          <p:nvPr/>
        </p:nvSpPr>
        <p:spPr>
          <a:xfrm>
            <a:off x="7000399" y="5215295"/>
            <a:ext cx="209907" cy="262295"/>
          </a:xfrm>
          <a:prstGeom prst="rect">
            <a:avLst/>
          </a:prstGeom>
          <a:noFill/>
          <a:ln/>
        </p:spPr>
        <p:txBody>
          <a:bodyPr wrap="none" lIns="0" tIns="0" rIns="0" bIns="0" rtlCol="0" anchor="t"/>
          <a:lstStyle/>
          <a:p>
            <a:pPr marL="0" indent="0" algn="l" rtl="1">
              <a:lnSpc>
                <a:spcPts val="2600"/>
              </a:lnSpc>
              <a:buNone/>
            </a:pPr>
            <a:r>
              <a:rPr lang="en-US" sz="2000" b="1" dirty="0">
                <a:solidFill>
                  <a:srgbClr val="2C2926"/>
                </a:solidFill>
                <a:latin typeface="Bricolage Grotesque Light" pitchFamily="34" charset="0"/>
                <a:ea typeface="Bricolage Grotesque Light" pitchFamily="34" charset="-122"/>
                <a:cs typeface="Bricolage Grotesque Light" pitchFamily="34" charset="-120"/>
              </a:rPr>
              <a:t>04</a:t>
            </a:r>
            <a:endParaRPr lang="en-US" sz="2000" b="1" dirty="0"/>
          </a:p>
        </p:txBody>
      </p:sp>
      <p:pic>
        <p:nvPicPr>
          <p:cNvPr id="26" name="Image 3" descr="preencoded.png"/>
          <p:cNvPicPr>
            <a:picLocks noChangeAspect="1"/>
          </p:cNvPicPr>
          <p:nvPr/>
        </p:nvPicPr>
        <p:blipFill>
          <a:blip r:embed="rId3"/>
          <a:stretch>
            <a:fillRect/>
          </a:stretch>
        </p:blipFill>
        <p:spPr>
          <a:xfrm>
            <a:off x="734616" y="5528072"/>
            <a:ext cx="6475690" cy="22860"/>
          </a:xfrm>
          <a:prstGeom prst="rect">
            <a:avLst/>
          </a:prstGeom>
        </p:spPr>
      </p:pic>
      <p:sp>
        <p:nvSpPr>
          <p:cNvPr id="27" name="Text 21"/>
          <p:cNvSpPr/>
          <p:nvPr/>
        </p:nvSpPr>
        <p:spPr>
          <a:xfrm>
            <a:off x="4586407" y="5699641"/>
            <a:ext cx="2623899" cy="328017"/>
          </a:xfrm>
          <a:prstGeom prst="rect">
            <a:avLst/>
          </a:prstGeom>
          <a:noFill/>
          <a:ln/>
        </p:spPr>
        <p:txBody>
          <a:bodyPr wrap="none" lIns="0" tIns="0" rIns="0" bIns="0" rtlCol="0" anchor="t"/>
          <a:lstStyle/>
          <a:p>
            <a:pPr marL="0" indent="0" algn="r" rtl="1">
              <a:lnSpc>
                <a:spcPts val="2550"/>
              </a:lnSpc>
              <a:buNone/>
            </a:pPr>
            <a:r>
              <a:rPr lang="en-US" sz="2050" b="1" dirty="0">
                <a:solidFill>
                  <a:srgbClr val="2C2926"/>
                </a:solidFill>
                <a:latin typeface="Bricolage Grotesque Semi Bold" pitchFamily="34" charset="0"/>
                <a:ea typeface="Bricolage Grotesque Semi Bold" pitchFamily="34" charset="-122"/>
              </a:rPr>
              <a:t>تأكيد التثبيت</a:t>
            </a:r>
            <a:endParaRPr lang="en-US" sz="2050" b="1" dirty="0"/>
          </a:p>
        </p:txBody>
      </p:sp>
      <p:sp>
        <p:nvSpPr>
          <p:cNvPr id="28" name="Shape 22"/>
          <p:cNvSpPr/>
          <p:nvPr/>
        </p:nvSpPr>
        <p:spPr>
          <a:xfrm>
            <a:off x="734616" y="6221849"/>
            <a:ext cx="6475690" cy="650558"/>
          </a:xfrm>
          <a:prstGeom prst="roundRect">
            <a:avLst>
              <a:gd name="adj" fmla="val 13552"/>
            </a:avLst>
          </a:prstGeom>
          <a:solidFill>
            <a:srgbClr val="F2F2F2"/>
          </a:solidFill>
          <a:ln/>
        </p:spPr>
      </p:sp>
      <p:sp>
        <p:nvSpPr>
          <p:cNvPr id="29" name="Shape 23"/>
          <p:cNvSpPr/>
          <p:nvPr/>
        </p:nvSpPr>
        <p:spPr>
          <a:xfrm>
            <a:off x="724138" y="6221849"/>
            <a:ext cx="6496645" cy="650558"/>
          </a:xfrm>
          <a:prstGeom prst="roundRect">
            <a:avLst>
              <a:gd name="adj" fmla="val 4840"/>
            </a:avLst>
          </a:prstGeom>
          <a:solidFill>
            <a:srgbClr val="F2F2F2"/>
          </a:solidFill>
          <a:ln/>
        </p:spPr>
      </p:sp>
      <p:sp>
        <p:nvSpPr>
          <p:cNvPr id="30" name="Text 24"/>
          <p:cNvSpPr/>
          <p:nvPr/>
        </p:nvSpPr>
        <p:spPr>
          <a:xfrm>
            <a:off x="934045" y="6421160"/>
            <a:ext cx="6076831" cy="335756"/>
          </a:xfrm>
          <a:prstGeom prst="rect">
            <a:avLst/>
          </a:prstGeom>
          <a:noFill/>
          <a:ln/>
        </p:spPr>
        <p:txBody>
          <a:bodyPr wrap="none" lIns="0" tIns="0" rIns="0" bIns="0" rtlCol="0" anchor="t"/>
          <a:lstStyle/>
          <a:p>
            <a:pPr marL="0" indent="0" algn="r" rtl="1">
              <a:lnSpc>
                <a:spcPts val="2600"/>
              </a:lnSpc>
              <a:buNone/>
            </a:pPr>
            <a:r>
              <a:rPr lang="en-US" sz="1650" dirty="0">
                <a:solidFill>
                  <a:srgbClr val="2C2926"/>
                </a:solidFill>
                <a:highlight>
                  <a:srgbClr val="F2F2F2"/>
                </a:highlight>
                <a:latin typeface="Consolas" pitchFamily="34" charset="0"/>
                <a:ea typeface="Consolas" pitchFamily="34" charset="-122"/>
                <a:cs typeface="Consolas" pitchFamily="34" charset="-120"/>
              </a:rPr>
              <a:t>phoneinfoga version</a:t>
            </a:r>
            <a:endParaRPr lang="en-US" sz="1650" dirty="0"/>
          </a:p>
        </p:txBody>
      </p:sp>
      <p:sp>
        <p:nvSpPr>
          <p:cNvPr id="31" name="Text 25"/>
          <p:cNvSpPr/>
          <p:nvPr/>
        </p:nvSpPr>
        <p:spPr>
          <a:xfrm>
            <a:off x="734616" y="7150418"/>
            <a:ext cx="6475690" cy="335756"/>
          </a:xfrm>
          <a:prstGeom prst="rect">
            <a:avLst/>
          </a:prstGeom>
          <a:noFill/>
          <a:ln/>
        </p:spPr>
        <p:txBody>
          <a:bodyPr wrap="none" lIns="0" tIns="0" rIns="0" bIns="0" rtlCol="0" anchor="t"/>
          <a:lstStyle/>
          <a:p>
            <a:pPr marL="0" indent="0" algn="r" rtl="1">
              <a:lnSpc>
                <a:spcPts val="2600"/>
              </a:lnSpc>
              <a:buNone/>
            </a:pPr>
            <a:r>
              <a:rPr lang="en-US" sz="2000" dirty="0">
                <a:solidFill>
                  <a:srgbClr val="2C2926"/>
                </a:solidFill>
                <a:latin typeface="Inter" pitchFamily="34" charset="0"/>
                <a:ea typeface="Inter" pitchFamily="34" charset="-122"/>
                <a:cs typeface="Inter" pitchFamily="34" charset="-120"/>
              </a:rPr>
              <a:t>تحقق من إصدار الأداة للتأكد من تثبيتها بنجاح.</a:t>
            </a:r>
            <a:endParaRPr lang="en-US" sz="2000" dirty="0"/>
          </a:p>
        </p:txBody>
      </p:sp>
      <p:pic>
        <p:nvPicPr>
          <p:cNvPr id="32" name="Image 0">
            <a:extLst>
              <a:ext uri="{FF2B5EF4-FFF2-40B4-BE49-F238E27FC236}">
                <a16:creationId xmlns:a16="http://schemas.microsoft.com/office/drawing/2014/main" id="{EA0A0CC9-AA72-F5E4-8C99-6FADF892BC1A}"/>
              </a:ext>
            </a:extLst>
          </p:cNvPr>
          <p:cNvPicPr>
            <a:picLocks noChangeAspect="1"/>
          </p:cNvPicPr>
          <p:nvPr/>
        </p:nvPicPr>
        <p:blipFill>
          <a:blip r:embed="rId4"/>
          <a:srcRect/>
          <a:stretch/>
        </p:blipFill>
        <p:spPr>
          <a:xfrm>
            <a:off x="12618720" y="7612261"/>
            <a:ext cx="2011680" cy="59761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arn(inVertical)">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1000"/>
                                        <p:tgtEl>
                                          <p:spTgt spid="18"/>
                                        </p:tgtEl>
                                      </p:cBhvr>
                                    </p:animEffect>
                                    <p:anim calcmode="lin" valueType="num">
                                      <p:cBhvr>
                                        <p:cTn id="72" dur="1000" fill="hold"/>
                                        <p:tgtEl>
                                          <p:spTgt spid="18"/>
                                        </p:tgtEl>
                                        <p:attrNameLst>
                                          <p:attrName>ppt_x</p:attrName>
                                        </p:attrNameLst>
                                      </p:cBhvr>
                                      <p:tavLst>
                                        <p:tav tm="0">
                                          <p:val>
                                            <p:strVal val="#ppt_x"/>
                                          </p:val>
                                        </p:tav>
                                        <p:tav tm="100000">
                                          <p:val>
                                            <p:strVal val="#ppt_x"/>
                                          </p:val>
                                        </p:tav>
                                      </p:tavLst>
                                    </p:anim>
                                    <p:anim calcmode="lin" valueType="num">
                                      <p:cBhvr>
                                        <p:cTn id="73" dur="1000" fill="hold"/>
                                        <p:tgtEl>
                                          <p:spTgt spid="1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1000"/>
                                        <p:tgtEl>
                                          <p:spTgt spid="23"/>
                                        </p:tgtEl>
                                      </p:cBhvr>
                                    </p:animEffect>
                                    <p:anim calcmode="lin" valueType="num">
                                      <p:cBhvr>
                                        <p:cTn id="82" dur="1000" fill="hold"/>
                                        <p:tgtEl>
                                          <p:spTgt spid="23"/>
                                        </p:tgtEl>
                                        <p:attrNameLst>
                                          <p:attrName>ppt_x</p:attrName>
                                        </p:attrNameLst>
                                      </p:cBhvr>
                                      <p:tavLst>
                                        <p:tav tm="0">
                                          <p:val>
                                            <p:strVal val="#ppt_x"/>
                                          </p:val>
                                        </p:tav>
                                        <p:tav tm="100000">
                                          <p:val>
                                            <p:strVal val="#ppt_x"/>
                                          </p:val>
                                        </p:tav>
                                      </p:tavLst>
                                    </p:anim>
                                    <p:anim calcmode="lin" valueType="num">
                                      <p:cBhvr>
                                        <p:cTn id="8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barn(inVertical)">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1000"/>
                                        <p:tgtEl>
                                          <p:spTgt spid="27"/>
                                        </p:tgtEl>
                                      </p:cBhvr>
                                    </p:animEffect>
                                    <p:anim calcmode="lin" valueType="num">
                                      <p:cBhvr>
                                        <p:cTn id="94" dur="1000" fill="hold"/>
                                        <p:tgtEl>
                                          <p:spTgt spid="27"/>
                                        </p:tgtEl>
                                        <p:attrNameLst>
                                          <p:attrName>ppt_x</p:attrName>
                                        </p:attrNameLst>
                                      </p:cBhvr>
                                      <p:tavLst>
                                        <p:tav tm="0">
                                          <p:val>
                                            <p:strVal val="#ppt_x"/>
                                          </p:val>
                                        </p:tav>
                                        <p:tav tm="100000">
                                          <p:val>
                                            <p:strVal val="#ppt_x"/>
                                          </p:val>
                                        </p:tav>
                                      </p:tavLst>
                                    </p:anim>
                                    <p:anim calcmode="lin" valueType="num">
                                      <p:cBhvr>
                                        <p:cTn id="95" dur="1000" fill="hold"/>
                                        <p:tgtEl>
                                          <p:spTgt spid="27"/>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1000"/>
                                        <p:tgtEl>
                                          <p:spTgt spid="29"/>
                                        </p:tgtEl>
                                      </p:cBhvr>
                                    </p:animEffect>
                                    <p:anim calcmode="lin" valueType="num">
                                      <p:cBhvr>
                                        <p:cTn id="99" dur="1000" fill="hold"/>
                                        <p:tgtEl>
                                          <p:spTgt spid="29"/>
                                        </p:tgtEl>
                                        <p:attrNameLst>
                                          <p:attrName>ppt_x</p:attrName>
                                        </p:attrNameLst>
                                      </p:cBhvr>
                                      <p:tavLst>
                                        <p:tav tm="0">
                                          <p:val>
                                            <p:strVal val="#ppt_x"/>
                                          </p:val>
                                        </p:tav>
                                        <p:tav tm="100000">
                                          <p:val>
                                            <p:strVal val="#ppt_x"/>
                                          </p:val>
                                        </p:tav>
                                      </p:tavLst>
                                    </p:anim>
                                    <p:anim calcmode="lin" valueType="num">
                                      <p:cBhvr>
                                        <p:cTn id="100" dur="1000" fill="hold"/>
                                        <p:tgtEl>
                                          <p:spTgt spid="2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1000"/>
                                        <p:tgtEl>
                                          <p:spTgt spid="30"/>
                                        </p:tgtEl>
                                      </p:cBhvr>
                                    </p:animEffect>
                                    <p:anim calcmode="lin" valueType="num">
                                      <p:cBhvr>
                                        <p:cTn id="104" dur="1000" fill="hold"/>
                                        <p:tgtEl>
                                          <p:spTgt spid="30"/>
                                        </p:tgtEl>
                                        <p:attrNameLst>
                                          <p:attrName>ppt_x</p:attrName>
                                        </p:attrNameLst>
                                      </p:cBhvr>
                                      <p:tavLst>
                                        <p:tav tm="0">
                                          <p:val>
                                            <p:strVal val="#ppt_x"/>
                                          </p:val>
                                        </p:tav>
                                        <p:tav tm="100000">
                                          <p:val>
                                            <p:strVal val="#ppt_x"/>
                                          </p:val>
                                        </p:tav>
                                      </p:tavLst>
                                    </p:anim>
                                    <p:anim calcmode="lin" valueType="num">
                                      <p:cBhvr>
                                        <p:cTn id="105" dur="1000" fill="hold"/>
                                        <p:tgtEl>
                                          <p:spTgt spid="3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1000"/>
                                        <p:tgtEl>
                                          <p:spTgt spid="25"/>
                                        </p:tgtEl>
                                      </p:cBhvr>
                                    </p:animEffect>
                                    <p:anim calcmode="lin" valueType="num">
                                      <p:cBhvr>
                                        <p:cTn id="109" dur="1000" fill="hold"/>
                                        <p:tgtEl>
                                          <p:spTgt spid="25"/>
                                        </p:tgtEl>
                                        <p:attrNameLst>
                                          <p:attrName>ppt_x</p:attrName>
                                        </p:attrNameLst>
                                      </p:cBhvr>
                                      <p:tavLst>
                                        <p:tav tm="0">
                                          <p:val>
                                            <p:strVal val="#ppt_x"/>
                                          </p:val>
                                        </p:tav>
                                        <p:tav tm="100000">
                                          <p:val>
                                            <p:strVal val="#ppt_x"/>
                                          </p:val>
                                        </p:tav>
                                      </p:tavLst>
                                    </p:anim>
                                    <p:anim calcmode="lin" valueType="num">
                                      <p:cBhvr>
                                        <p:cTn id="11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barn(inVertical)">
                                      <p:cBhvr>
                                        <p:cTn id="1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9" grpId="0" animBg="1"/>
      <p:bldP spid="10" grpId="0" animBg="1"/>
      <p:bldP spid="11" grpId="0" animBg="1"/>
      <p:bldP spid="13" grpId="0" animBg="1"/>
      <p:bldP spid="16" grpId="0" animBg="1"/>
      <p:bldP spid="17" grpId="0" animBg="1"/>
      <p:bldP spid="18" grpId="0" animBg="1"/>
      <p:bldP spid="20" grpId="0" animBg="1"/>
      <p:bldP spid="22" grpId="0" animBg="1"/>
      <p:bldP spid="23" grpId="0" animBg="1"/>
      <p:bldP spid="24" grpId="0" animBg="1"/>
      <p:bldP spid="25" grpId="0" animBg="1"/>
      <p:bldP spid="27"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1" name="Image 0">
            <a:extLst>
              <a:ext uri="{FF2B5EF4-FFF2-40B4-BE49-F238E27FC236}">
                <a16:creationId xmlns:a16="http://schemas.microsoft.com/office/drawing/2014/main" id="{37D8BB9F-7719-EA14-50A2-A9D38B02DABA}"/>
              </a:ext>
            </a:extLst>
          </p:cNvPr>
          <p:cNvPicPr>
            <a:picLocks noChangeAspect="1"/>
          </p:cNvPicPr>
          <p:nvPr/>
        </p:nvPicPr>
        <p:blipFill>
          <a:blip r:embed="rId3"/>
          <a:srcRect/>
          <a:stretch/>
        </p:blipFill>
        <p:spPr>
          <a:xfrm>
            <a:off x="12618720" y="7612261"/>
            <a:ext cx="2011680" cy="597618"/>
          </a:xfrm>
          <a:prstGeom prst="rect">
            <a:avLst/>
          </a:prstGeom>
        </p:spPr>
      </p:pic>
      <p:pic>
        <p:nvPicPr>
          <p:cNvPr id="17" name="Image 1"/>
          <p:cNvPicPr>
            <a:picLocks noChangeAspect="1"/>
          </p:cNvPicPr>
          <p:nvPr/>
        </p:nvPicPr>
        <p:blipFill>
          <a:blip r:embed="rId4"/>
          <a:srcRect/>
          <a:stretch/>
        </p:blipFill>
        <p:spPr>
          <a:xfrm>
            <a:off x="7827863" y="2916675"/>
            <a:ext cx="6705718" cy="5205349"/>
          </a:xfrm>
          <a:prstGeom prst="rect">
            <a:avLst/>
          </a:prstGeom>
        </p:spPr>
      </p:pic>
      <p:sp>
        <p:nvSpPr>
          <p:cNvPr id="2" name="Text 0"/>
          <p:cNvSpPr/>
          <p:nvPr/>
        </p:nvSpPr>
        <p:spPr>
          <a:xfrm>
            <a:off x="6508075" y="441108"/>
            <a:ext cx="1614249" cy="201811"/>
          </a:xfrm>
          <a:prstGeom prst="rect">
            <a:avLst/>
          </a:prstGeom>
          <a:noFill/>
          <a:ln/>
        </p:spPr>
        <p:txBody>
          <a:bodyPr wrap="none" lIns="0" tIns="0" rIns="0" bIns="0" rtlCol="0" anchor="t"/>
          <a:lstStyle/>
          <a:p>
            <a:pPr marL="0" indent="0" algn="ctr" rtl="1">
              <a:lnSpc>
                <a:spcPts val="1550"/>
              </a:lnSpc>
              <a:buNone/>
            </a:pPr>
            <a:r>
              <a:rPr lang="en-US" sz="4000" b="1" dirty="0" err="1">
                <a:solidFill>
                  <a:srgbClr val="2C2926"/>
                </a:solidFill>
                <a:latin typeface="Bricolage Grotesque Semi Bold" pitchFamily="34" charset="0"/>
                <a:ea typeface="Bricolage Grotesque Semi Bold" pitchFamily="34" charset="-122"/>
              </a:rPr>
              <a:t>طريقة</a:t>
            </a:r>
            <a:r>
              <a:rPr lang="en-US" sz="4000" b="1" dirty="0">
                <a:solidFill>
                  <a:srgbClr val="2C2926"/>
                </a:solidFill>
                <a:latin typeface="Bricolage Grotesque Semi Bold" pitchFamily="34" charset="0"/>
                <a:ea typeface="Bricolage Grotesque Semi Bold" pitchFamily="34" charset="-122"/>
              </a:rPr>
              <a:t> الاستخدام</a:t>
            </a:r>
            <a:endParaRPr lang="en-US" sz="4000" b="1" dirty="0"/>
          </a:p>
        </p:txBody>
      </p:sp>
      <p:sp>
        <p:nvSpPr>
          <p:cNvPr id="3" name="Text 1"/>
          <p:cNvSpPr/>
          <p:nvPr/>
        </p:nvSpPr>
        <p:spPr>
          <a:xfrm>
            <a:off x="451961" y="901166"/>
            <a:ext cx="13726477" cy="206693"/>
          </a:xfrm>
          <a:prstGeom prst="rect">
            <a:avLst/>
          </a:prstGeom>
          <a:noFill/>
          <a:ln/>
        </p:spPr>
        <p:txBody>
          <a:bodyPr wrap="none" lIns="0" tIns="0" rIns="0" bIns="0" rtlCol="0" anchor="t"/>
          <a:lstStyle/>
          <a:p>
            <a:pPr marL="0" indent="0" algn="ctr" rtl="1">
              <a:lnSpc>
                <a:spcPts val="1600"/>
              </a:lnSpc>
              <a:buNone/>
            </a:pPr>
            <a:r>
              <a:rPr lang="en-US" sz="2000" dirty="0" err="1">
                <a:solidFill>
                  <a:srgbClr val="2C2926"/>
                </a:solidFill>
                <a:latin typeface="Inter" pitchFamily="34" charset="0"/>
                <a:ea typeface="Inter" pitchFamily="34" charset="-122"/>
                <a:cs typeface="Inter" pitchFamily="34" charset="-120"/>
              </a:rPr>
              <a:t>تتيحPhoneInfoga</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طريقتين</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رئيسيتين</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للاستخدام</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سطر</a:t>
            </a:r>
            <a:r>
              <a:rPr lang="en-US" sz="2000" dirty="0">
                <a:solidFill>
                  <a:srgbClr val="2C2926"/>
                </a:solidFill>
                <a:latin typeface="Inter" pitchFamily="34" charset="0"/>
                <a:ea typeface="Inter" pitchFamily="34" charset="-122"/>
                <a:cs typeface="Inter" pitchFamily="34" charset="-120"/>
              </a:rPr>
              <a:t> الأوامر للتحليل السريع، وواجهة الويب لتجربة أكثر تفاعلية.</a:t>
            </a:r>
            <a:endParaRPr lang="en-US" sz="2000" dirty="0"/>
          </a:p>
        </p:txBody>
      </p:sp>
      <p:sp>
        <p:nvSpPr>
          <p:cNvPr id="11" name="Text 8"/>
          <p:cNvSpPr/>
          <p:nvPr/>
        </p:nvSpPr>
        <p:spPr>
          <a:xfrm>
            <a:off x="6519018" y="1296114"/>
            <a:ext cx="2051566" cy="242054"/>
          </a:xfrm>
          <a:prstGeom prst="rect">
            <a:avLst/>
          </a:prstGeom>
          <a:noFill/>
          <a:ln/>
        </p:spPr>
        <p:txBody>
          <a:bodyPr wrap="none" lIns="0" tIns="0" rIns="0" bIns="0" rtlCol="0" anchor="t"/>
          <a:lstStyle/>
          <a:p>
            <a:pPr marL="0" indent="0" algn="r" rtl="1">
              <a:lnSpc>
                <a:spcPts val="1900"/>
              </a:lnSpc>
              <a:buNone/>
            </a:pPr>
            <a:r>
              <a:rPr lang="en-US" sz="2000" b="1" dirty="0">
                <a:solidFill>
                  <a:srgbClr val="2C2926"/>
                </a:solidFill>
                <a:latin typeface="Bricolage Grotesque Semi Bold" pitchFamily="34" charset="0"/>
                <a:ea typeface="Bricolage Grotesque Semi Bold" pitchFamily="34" charset="-122"/>
              </a:rPr>
              <a:t>عبر واجهة الويب (Web UI)</a:t>
            </a:r>
            <a:endParaRPr lang="en-US" sz="2000" b="1" dirty="0"/>
          </a:p>
        </p:txBody>
      </p:sp>
      <p:sp>
        <p:nvSpPr>
          <p:cNvPr id="12" name="Text 9"/>
          <p:cNvSpPr/>
          <p:nvPr/>
        </p:nvSpPr>
        <p:spPr>
          <a:xfrm>
            <a:off x="3855011" y="1667232"/>
            <a:ext cx="6705719" cy="206693"/>
          </a:xfrm>
          <a:prstGeom prst="rect">
            <a:avLst/>
          </a:prstGeom>
          <a:noFill/>
          <a:ln/>
        </p:spPr>
        <p:txBody>
          <a:bodyPr wrap="none" lIns="0" tIns="0" rIns="0" bIns="0" rtlCol="0" anchor="t"/>
          <a:lstStyle/>
          <a:p>
            <a:pPr marL="0" indent="0" algn="ctr" rtl="1">
              <a:lnSpc>
                <a:spcPts val="1600"/>
              </a:lnSpc>
              <a:buNone/>
            </a:pPr>
            <a:r>
              <a:rPr lang="en-US" sz="2000" dirty="0">
                <a:solidFill>
                  <a:srgbClr val="2C2926"/>
                </a:solidFill>
                <a:latin typeface="Inter" pitchFamily="34" charset="0"/>
                <a:ea typeface="Inter" pitchFamily="34" charset="-122"/>
                <a:cs typeface="Inter" pitchFamily="34" charset="-120"/>
              </a:rPr>
              <a:t>لتشغيل واجهة رسومية سهلة الاستخدام:</a:t>
            </a:r>
            <a:endParaRPr lang="en-US" sz="2000" dirty="0"/>
          </a:p>
        </p:txBody>
      </p:sp>
      <p:sp>
        <p:nvSpPr>
          <p:cNvPr id="14" name="Shape 11"/>
          <p:cNvSpPr/>
          <p:nvPr/>
        </p:nvSpPr>
        <p:spPr>
          <a:xfrm>
            <a:off x="4203578" y="2002989"/>
            <a:ext cx="6718578" cy="416480"/>
          </a:xfrm>
          <a:prstGeom prst="roundRect">
            <a:avLst>
              <a:gd name="adj" fmla="val 4840"/>
            </a:avLst>
          </a:prstGeom>
          <a:solidFill>
            <a:srgbClr val="F2F2F2"/>
          </a:solidFill>
          <a:ln/>
        </p:spPr>
      </p:sp>
      <p:sp>
        <p:nvSpPr>
          <p:cNvPr id="15" name="Text 12"/>
          <p:cNvSpPr/>
          <p:nvPr/>
        </p:nvSpPr>
        <p:spPr>
          <a:xfrm>
            <a:off x="4332642" y="2115979"/>
            <a:ext cx="6460450" cy="206693"/>
          </a:xfrm>
          <a:prstGeom prst="rect">
            <a:avLst/>
          </a:prstGeom>
          <a:noFill/>
          <a:ln/>
        </p:spPr>
        <p:txBody>
          <a:bodyPr wrap="none" lIns="0" tIns="0" rIns="0" bIns="0" rtlCol="0" anchor="t"/>
          <a:lstStyle/>
          <a:p>
            <a:pPr marL="0" indent="0" algn="l">
              <a:lnSpc>
                <a:spcPts val="1600"/>
              </a:lnSpc>
              <a:buNone/>
            </a:pPr>
            <a:r>
              <a:rPr lang="en-US" sz="2000" dirty="0">
                <a:solidFill>
                  <a:srgbClr val="2C2926"/>
                </a:solidFill>
                <a:highlight>
                  <a:srgbClr val="F2F2F2"/>
                </a:highlight>
                <a:latin typeface="Consolas" pitchFamily="34" charset="0"/>
                <a:ea typeface="Consolas" pitchFamily="34" charset="-122"/>
                <a:cs typeface="Consolas" pitchFamily="34" charset="-120"/>
              </a:rPr>
              <a:t>phoneinfoga serve -p 8080</a:t>
            </a:r>
            <a:endParaRPr lang="en-US" sz="2000" dirty="0"/>
          </a:p>
        </p:txBody>
      </p:sp>
      <p:sp>
        <p:nvSpPr>
          <p:cNvPr id="16" name="Text 13"/>
          <p:cNvSpPr/>
          <p:nvPr/>
        </p:nvSpPr>
        <p:spPr>
          <a:xfrm>
            <a:off x="4199263" y="2564725"/>
            <a:ext cx="6705719" cy="206693"/>
          </a:xfrm>
          <a:prstGeom prst="rect">
            <a:avLst/>
          </a:prstGeom>
          <a:noFill/>
          <a:ln/>
        </p:spPr>
        <p:txBody>
          <a:bodyPr wrap="none" lIns="0" tIns="0" rIns="0" bIns="0" rtlCol="0" anchor="t"/>
          <a:lstStyle/>
          <a:p>
            <a:pPr marL="0" indent="0" algn="r" rtl="1">
              <a:lnSpc>
                <a:spcPts val="1600"/>
              </a:lnSpc>
              <a:buNone/>
            </a:pPr>
            <a:r>
              <a:rPr lang="en-US" sz="2000" dirty="0">
                <a:solidFill>
                  <a:srgbClr val="2C2926"/>
                </a:solidFill>
                <a:latin typeface="Inter" pitchFamily="34" charset="0"/>
                <a:ea typeface="Inter" pitchFamily="34" charset="-122"/>
                <a:cs typeface="Inter" pitchFamily="34" charset="-120"/>
              </a:rPr>
              <a:t>بعد تشغيل الخادم، افتح متصفحك وادخل </a:t>
            </a:r>
            <a:r>
              <a:rPr lang="en-US" sz="2000" dirty="0" err="1">
                <a:solidFill>
                  <a:srgbClr val="2C2926"/>
                </a:solidFill>
                <a:latin typeface="Inter" pitchFamily="34" charset="0"/>
                <a:ea typeface="Inter" pitchFamily="34" charset="-122"/>
                <a:cs typeface="Inter" pitchFamily="34" charset="-120"/>
              </a:rPr>
              <a:t>على</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العنوان</a:t>
            </a:r>
            <a:r>
              <a:rPr lang="en-US" sz="2000" dirty="0">
                <a:solidFill>
                  <a:srgbClr val="2C2926"/>
                </a:solidFill>
                <a:latin typeface="Inter" pitchFamily="34" charset="0"/>
                <a:ea typeface="Inter" pitchFamily="34" charset="-122"/>
                <a:cs typeface="Inter" pitchFamily="34" charset="-120"/>
              </a:rPr>
              <a:t> </a:t>
            </a:r>
            <a:r>
              <a:rPr lang="en-US" sz="2000" u="sng" dirty="0">
                <a:solidFill>
                  <a:srgbClr val="D4A33A"/>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http://localhost:8080</a:t>
            </a:r>
            <a:r>
              <a:rPr lang="en-US" sz="2000" u="sng" dirty="0">
                <a:solidFill>
                  <a:srgbClr val="D4A33A"/>
                </a:solidFill>
                <a:latin typeface="Inter" pitchFamily="34" charset="0"/>
                <a:ea typeface="Inter" pitchFamily="34" charset="-122"/>
                <a:cs typeface="Inter" pitchFamily="34" charset="-120"/>
              </a:rPr>
              <a:t> </a:t>
            </a:r>
            <a:endParaRPr lang="en-US" sz="2000" dirty="0"/>
          </a:p>
        </p:txBody>
      </p:sp>
      <p:pic>
        <p:nvPicPr>
          <p:cNvPr id="19" name="Image 1">
            <a:extLst>
              <a:ext uri="{FF2B5EF4-FFF2-40B4-BE49-F238E27FC236}">
                <a16:creationId xmlns:a16="http://schemas.microsoft.com/office/drawing/2014/main" id="{491D2DB1-7D55-0B54-E3B2-3B2DB1E3958C}"/>
              </a:ext>
            </a:extLst>
          </p:cNvPr>
          <p:cNvPicPr>
            <a:picLocks noChangeAspect="1"/>
          </p:cNvPicPr>
          <p:nvPr/>
        </p:nvPicPr>
        <p:blipFill>
          <a:blip r:embed="rId6"/>
          <a:srcRect/>
          <a:stretch/>
        </p:blipFill>
        <p:spPr>
          <a:xfrm>
            <a:off x="1308847" y="2893808"/>
            <a:ext cx="5285591" cy="2571078"/>
          </a:xfrm>
          <a:prstGeom prst="rect">
            <a:avLst/>
          </a:prstGeom>
        </p:spPr>
      </p:pic>
      <p:pic>
        <p:nvPicPr>
          <p:cNvPr id="20" name="Image 1">
            <a:extLst>
              <a:ext uri="{FF2B5EF4-FFF2-40B4-BE49-F238E27FC236}">
                <a16:creationId xmlns:a16="http://schemas.microsoft.com/office/drawing/2014/main" id="{BBCE1E08-56A6-09C1-2DA3-762777115478}"/>
              </a:ext>
            </a:extLst>
          </p:cNvPr>
          <p:cNvPicPr>
            <a:picLocks noChangeAspect="1"/>
          </p:cNvPicPr>
          <p:nvPr/>
        </p:nvPicPr>
        <p:blipFill>
          <a:blip r:embed="rId7"/>
          <a:srcRect/>
          <a:stretch/>
        </p:blipFill>
        <p:spPr>
          <a:xfrm>
            <a:off x="1308847" y="5550946"/>
            <a:ext cx="5285591" cy="257107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par>
                                <p:cTn id="41" presetID="16" presetClass="entr" presetSubtype="21"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a:extLst>
              <a:ext uri="{FF2B5EF4-FFF2-40B4-BE49-F238E27FC236}">
                <a16:creationId xmlns:a16="http://schemas.microsoft.com/office/drawing/2014/main" id="{80E91F44-37F6-73F3-A13D-B29FAEBC7EAE}"/>
              </a:ext>
            </a:extLst>
          </p:cNvPr>
          <p:cNvPicPr>
            <a:picLocks noChangeAspect="1"/>
          </p:cNvPicPr>
          <p:nvPr/>
        </p:nvPicPr>
        <p:blipFill>
          <a:blip r:embed="rId2"/>
          <a:srcRect/>
          <a:stretch/>
        </p:blipFill>
        <p:spPr>
          <a:xfrm>
            <a:off x="12618720" y="7612261"/>
            <a:ext cx="2011680" cy="597618"/>
          </a:xfrm>
          <a:prstGeom prst="rect">
            <a:avLst/>
          </a:prstGeom>
        </p:spPr>
      </p:pic>
      <p:sp>
        <p:nvSpPr>
          <p:cNvPr id="4" name="Text 2"/>
          <p:cNvSpPr/>
          <p:nvPr/>
        </p:nvSpPr>
        <p:spPr>
          <a:xfrm>
            <a:off x="6436128" y="424741"/>
            <a:ext cx="1937147" cy="242054"/>
          </a:xfrm>
          <a:prstGeom prst="rect">
            <a:avLst/>
          </a:prstGeom>
          <a:noFill/>
          <a:ln/>
        </p:spPr>
        <p:txBody>
          <a:bodyPr wrap="none" lIns="0" tIns="0" rIns="0" bIns="0" rtlCol="0" anchor="t"/>
          <a:lstStyle/>
          <a:p>
            <a:pPr marL="0" indent="0" algn="r" rtl="1">
              <a:lnSpc>
                <a:spcPts val="1900"/>
              </a:lnSpc>
              <a:buNone/>
            </a:pPr>
            <a:r>
              <a:rPr lang="en-US" sz="2300" b="1" dirty="0">
                <a:solidFill>
                  <a:srgbClr val="2C2926"/>
                </a:solidFill>
                <a:latin typeface="Bricolage Grotesque Semi Bold" pitchFamily="34" charset="0"/>
                <a:ea typeface="Bricolage Grotesque Semi Bold" pitchFamily="34" charset="-122"/>
              </a:rPr>
              <a:t>عبر سطر الأوامر (CLI)</a:t>
            </a:r>
            <a:endParaRPr lang="en-US" sz="2300" b="1" dirty="0"/>
          </a:p>
        </p:txBody>
      </p:sp>
      <p:sp>
        <p:nvSpPr>
          <p:cNvPr id="5" name="Text 3"/>
          <p:cNvSpPr/>
          <p:nvPr/>
        </p:nvSpPr>
        <p:spPr>
          <a:xfrm>
            <a:off x="3883638" y="795859"/>
            <a:ext cx="6705719" cy="206693"/>
          </a:xfrm>
          <a:prstGeom prst="rect">
            <a:avLst/>
          </a:prstGeom>
          <a:noFill/>
          <a:ln/>
        </p:spPr>
        <p:txBody>
          <a:bodyPr wrap="none" lIns="0" tIns="0" rIns="0" bIns="0" rtlCol="0" anchor="t"/>
          <a:lstStyle/>
          <a:p>
            <a:pPr marL="0" indent="0" algn="ctr" rtl="1">
              <a:lnSpc>
                <a:spcPts val="1600"/>
              </a:lnSpc>
              <a:buNone/>
            </a:pPr>
            <a:r>
              <a:rPr lang="en-US" sz="2000" dirty="0">
                <a:solidFill>
                  <a:srgbClr val="2C2926"/>
                </a:solidFill>
                <a:latin typeface="Inter" pitchFamily="34" charset="0"/>
                <a:ea typeface="Inter" pitchFamily="34" charset="-122"/>
                <a:cs typeface="Inter" pitchFamily="34" charset="-120"/>
              </a:rPr>
              <a:t>لتحليل رقم هاتف معين مباشرةً من الطرفية:</a:t>
            </a:r>
            <a:endParaRPr lang="en-US" sz="2000" dirty="0"/>
          </a:p>
        </p:txBody>
      </p:sp>
      <p:sp>
        <p:nvSpPr>
          <p:cNvPr id="7" name="Shape 5"/>
          <p:cNvSpPr/>
          <p:nvPr/>
        </p:nvSpPr>
        <p:spPr>
          <a:xfrm>
            <a:off x="3877209" y="1131616"/>
            <a:ext cx="6718578" cy="416480"/>
          </a:xfrm>
          <a:prstGeom prst="roundRect">
            <a:avLst>
              <a:gd name="adj" fmla="val 4840"/>
            </a:avLst>
          </a:prstGeom>
          <a:solidFill>
            <a:srgbClr val="F2F2F2"/>
          </a:solidFill>
          <a:ln/>
        </p:spPr>
      </p:sp>
      <p:sp>
        <p:nvSpPr>
          <p:cNvPr id="8" name="Text 6"/>
          <p:cNvSpPr/>
          <p:nvPr/>
        </p:nvSpPr>
        <p:spPr>
          <a:xfrm>
            <a:off x="4006273" y="1244606"/>
            <a:ext cx="6460450" cy="206693"/>
          </a:xfrm>
          <a:prstGeom prst="rect">
            <a:avLst/>
          </a:prstGeom>
          <a:noFill/>
          <a:ln/>
        </p:spPr>
        <p:txBody>
          <a:bodyPr wrap="none" lIns="0" tIns="0" rIns="0" bIns="0" rtlCol="0" anchor="t"/>
          <a:lstStyle/>
          <a:p>
            <a:pPr marL="0" indent="0" algn="l">
              <a:lnSpc>
                <a:spcPts val="1600"/>
              </a:lnSpc>
              <a:buNone/>
            </a:pPr>
            <a:r>
              <a:rPr lang="en-US" sz="2000" dirty="0">
                <a:solidFill>
                  <a:srgbClr val="2C2926"/>
                </a:solidFill>
                <a:highlight>
                  <a:srgbClr val="F2F2F2"/>
                </a:highlight>
                <a:latin typeface="Consolas" pitchFamily="34" charset="0"/>
                <a:ea typeface="Consolas" pitchFamily="34" charset="-122"/>
                <a:cs typeface="Consolas" pitchFamily="34" charset="-120"/>
              </a:rPr>
              <a:t>phoneinfoga scan -n +201234567890</a:t>
            </a:r>
            <a:endParaRPr lang="en-US" sz="2000" dirty="0"/>
          </a:p>
        </p:txBody>
      </p:sp>
      <p:sp>
        <p:nvSpPr>
          <p:cNvPr id="9" name="Text 7"/>
          <p:cNvSpPr/>
          <p:nvPr/>
        </p:nvSpPr>
        <p:spPr>
          <a:xfrm>
            <a:off x="3761004" y="1815413"/>
            <a:ext cx="6705719" cy="206693"/>
          </a:xfrm>
          <a:prstGeom prst="rect">
            <a:avLst/>
          </a:prstGeom>
          <a:noFill/>
          <a:ln/>
        </p:spPr>
        <p:txBody>
          <a:bodyPr wrap="none" lIns="0" tIns="0" rIns="0" bIns="0" rtlCol="0" anchor="t"/>
          <a:lstStyle/>
          <a:p>
            <a:pPr marL="0" indent="0" algn="ctr" rtl="1">
              <a:lnSpc>
                <a:spcPts val="1600"/>
              </a:lnSpc>
              <a:buNone/>
            </a:pPr>
            <a:r>
              <a:rPr lang="en-US" sz="2000" dirty="0">
                <a:solidFill>
                  <a:srgbClr val="2C2926"/>
                </a:solidFill>
                <a:latin typeface="Inter" pitchFamily="34" charset="0"/>
                <a:ea typeface="Inter" pitchFamily="34" charset="-122"/>
                <a:cs typeface="Inter" pitchFamily="34" charset="-120"/>
              </a:rPr>
              <a:t>استبدل الرقم برقم الهاتف المستهدف مع كود الدولة.</a:t>
            </a:r>
            <a:endParaRPr lang="en-US" sz="2000" dirty="0"/>
          </a:p>
        </p:txBody>
      </p:sp>
      <p:pic>
        <p:nvPicPr>
          <p:cNvPr id="10" name="Image 0"/>
          <p:cNvPicPr>
            <a:picLocks noChangeAspect="1"/>
          </p:cNvPicPr>
          <p:nvPr/>
        </p:nvPicPr>
        <p:blipFill>
          <a:blip r:embed="rId3"/>
          <a:srcRect/>
          <a:stretch/>
        </p:blipFill>
        <p:spPr>
          <a:xfrm>
            <a:off x="6860779" y="2420471"/>
            <a:ext cx="7648687" cy="5701553"/>
          </a:xfrm>
          <a:prstGeom prst="rect">
            <a:avLst/>
          </a:prstGeom>
        </p:spPr>
      </p:pic>
      <p:pic>
        <p:nvPicPr>
          <p:cNvPr id="2" name="Image 0">
            <a:extLst>
              <a:ext uri="{FF2B5EF4-FFF2-40B4-BE49-F238E27FC236}">
                <a16:creationId xmlns:a16="http://schemas.microsoft.com/office/drawing/2014/main" id="{068B9506-BB12-81E9-C0CF-9A66BA0B43AD}"/>
              </a:ext>
            </a:extLst>
          </p:cNvPr>
          <p:cNvPicPr>
            <a:picLocks noChangeAspect="1"/>
          </p:cNvPicPr>
          <p:nvPr/>
        </p:nvPicPr>
        <p:blipFill>
          <a:blip r:embed="rId4"/>
          <a:srcRect/>
          <a:stretch/>
        </p:blipFill>
        <p:spPr>
          <a:xfrm>
            <a:off x="86064" y="3205779"/>
            <a:ext cx="6705719" cy="3892205"/>
          </a:xfrm>
          <a:prstGeom prst="rect">
            <a:avLst/>
          </a:prstGeom>
        </p:spPr>
      </p:pic>
    </p:spTree>
    <p:extLst>
      <p:ext uri="{BB962C8B-B14F-4D97-AF65-F5344CB8AC3E}">
        <p14:creationId xmlns:p14="http://schemas.microsoft.com/office/powerpoint/2010/main" val="1987506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par>
                                <p:cTn id="30" presetID="16" presetClass="entr" presetSubtype="2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par>
                                <p:cTn id="33" presetID="16" presetClass="entr" presetSubtype="21"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arn(inVertic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97523" y="564713"/>
            <a:ext cx="2835235" cy="361950"/>
          </a:xfrm>
          <a:prstGeom prst="rect">
            <a:avLst/>
          </a:prstGeom>
          <a:noFill/>
          <a:ln/>
        </p:spPr>
        <p:txBody>
          <a:bodyPr wrap="none" lIns="0" tIns="0" rIns="0" bIns="0" rtlCol="0" anchor="t"/>
          <a:lstStyle/>
          <a:p>
            <a:pPr marL="0" indent="0" algn="ctr" rtl="1">
              <a:lnSpc>
                <a:spcPts val="2750"/>
              </a:lnSpc>
              <a:buNone/>
            </a:pPr>
            <a:r>
              <a:rPr lang="en-US" sz="4000" b="1" dirty="0" err="1">
                <a:solidFill>
                  <a:srgbClr val="2C2926"/>
                </a:solidFill>
                <a:latin typeface="Bricolage Grotesque Semi Bold" pitchFamily="34" charset="0"/>
                <a:ea typeface="Bricolage Grotesque Semi Bold" pitchFamily="34" charset="-122"/>
              </a:rPr>
              <a:t>أنواع</a:t>
            </a:r>
            <a:r>
              <a:rPr lang="en-US" sz="4000" b="1" dirty="0">
                <a:solidFill>
                  <a:srgbClr val="2C2926"/>
                </a:solidFill>
                <a:latin typeface="Bricolage Grotesque Semi Bold" pitchFamily="34" charset="0"/>
                <a:ea typeface="Bricolage Grotesque Semi Bold" pitchFamily="34" charset="-122"/>
              </a:rPr>
              <a:t> </a:t>
            </a:r>
            <a:r>
              <a:rPr lang="en-US" sz="4000" b="1" dirty="0" err="1">
                <a:solidFill>
                  <a:srgbClr val="2C2926"/>
                </a:solidFill>
                <a:latin typeface="Bricolage Grotesque Semi Bold" pitchFamily="34" charset="0"/>
                <a:ea typeface="Bricolage Grotesque Semi Bold" pitchFamily="34" charset="-122"/>
              </a:rPr>
              <a:t>ال</a:t>
            </a:r>
            <a:r>
              <a:rPr lang="en-US" sz="4000" b="1" dirty="0">
                <a:solidFill>
                  <a:srgbClr val="2C2926"/>
                </a:solidFill>
                <a:latin typeface="Bricolage Grotesque Semi Bold" pitchFamily="34" charset="0"/>
                <a:ea typeface="Bricolage Grotesque Semi Bold" pitchFamily="34" charset="-122"/>
              </a:rPr>
              <a:t>ـ  Scanners</a:t>
            </a:r>
            <a:endParaRPr lang="en-US" sz="4000" b="1" dirty="0"/>
          </a:p>
        </p:txBody>
      </p:sp>
      <p:sp>
        <p:nvSpPr>
          <p:cNvPr id="3" name="Text 1"/>
          <p:cNvSpPr/>
          <p:nvPr/>
        </p:nvSpPr>
        <p:spPr>
          <a:xfrm>
            <a:off x="793790" y="1507808"/>
            <a:ext cx="13042821" cy="725805"/>
          </a:xfrm>
          <a:prstGeom prst="rect">
            <a:avLst/>
          </a:prstGeom>
          <a:noFill/>
          <a:ln/>
        </p:spPr>
        <p:txBody>
          <a:bodyPr wrap="square" lIns="0" tIns="0" rIns="0" bIns="0" rtlCol="0" anchor="t"/>
          <a:lstStyle/>
          <a:p>
            <a:pPr marL="0" indent="0" algn="r" rtl="1">
              <a:lnSpc>
                <a:spcPts val="2850"/>
              </a:lnSpc>
              <a:buNone/>
            </a:pPr>
            <a:r>
              <a:rPr lang="en-US" sz="2000" dirty="0">
                <a:solidFill>
                  <a:srgbClr val="2C2926"/>
                </a:solidFill>
                <a:latin typeface="Inter" pitchFamily="34" charset="0"/>
                <a:ea typeface="Inter" pitchFamily="34" charset="-122"/>
                <a:cs typeface="Inter" pitchFamily="34" charset="-120"/>
              </a:rPr>
              <a:t>تستخدم </a:t>
            </a:r>
            <a:r>
              <a:rPr lang="en-US" sz="2000" dirty="0" err="1">
                <a:solidFill>
                  <a:srgbClr val="2C2926"/>
                </a:solidFill>
                <a:latin typeface="Inter" pitchFamily="34" charset="0"/>
                <a:ea typeface="Inter" pitchFamily="34" charset="-122"/>
                <a:cs typeface="Inter" pitchFamily="34" charset="-120"/>
              </a:rPr>
              <a:t>PhoneInfoga</a:t>
            </a:r>
            <a:r>
              <a:rPr lang="en-US" sz="2000" dirty="0">
                <a:solidFill>
                  <a:srgbClr val="2C2926"/>
                </a:solidFill>
                <a:latin typeface="Inter" pitchFamily="34" charset="0"/>
                <a:ea typeface="Inter" pitchFamily="34" charset="-122"/>
                <a:cs typeface="Inter" pitchFamily="34" charset="-120"/>
              </a:rPr>
              <a:t>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مجموعة</a:t>
            </a:r>
            <a:r>
              <a:rPr lang="en-US" sz="2000" dirty="0">
                <a:solidFill>
                  <a:srgbClr val="2C2926"/>
                </a:solidFill>
                <a:latin typeface="Inter" pitchFamily="34" charset="0"/>
                <a:ea typeface="Inter" pitchFamily="34" charset="-122"/>
                <a:cs typeface="Inter" pitchFamily="34" charset="-120"/>
              </a:rPr>
              <a:t> متنوعة من أدوات الفحص (Scanners) </a:t>
            </a:r>
            <a:r>
              <a:rPr lang="ar-SA"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لجمع</a:t>
            </a:r>
            <a:r>
              <a:rPr lang="en-US" sz="2000" dirty="0">
                <a:solidFill>
                  <a:srgbClr val="2C2926"/>
                </a:solidFill>
                <a:latin typeface="Inter" pitchFamily="34" charset="0"/>
                <a:ea typeface="Inter" pitchFamily="34" charset="-122"/>
                <a:cs typeface="Inter" pitchFamily="34" charset="-120"/>
              </a:rPr>
              <a:t> أقصى قدر من المعلومات عن الرقم المستهدف. كل ماسح متخصص في نوع معين من البيانات:</a:t>
            </a:r>
            <a:endParaRPr lang="en-US" sz="2000" dirty="0"/>
          </a:p>
        </p:txBody>
      </p:sp>
      <p:sp>
        <p:nvSpPr>
          <p:cNvPr id="4" name="Shape 2"/>
          <p:cNvSpPr/>
          <p:nvPr/>
        </p:nvSpPr>
        <p:spPr>
          <a:xfrm>
            <a:off x="793790" y="2488763"/>
            <a:ext cx="4196358" cy="2592348"/>
          </a:xfrm>
          <a:prstGeom prst="roundRect">
            <a:avLst>
              <a:gd name="adj" fmla="val 3675"/>
            </a:avLst>
          </a:prstGeom>
          <a:solidFill>
            <a:srgbClr val="FFFFFF"/>
          </a:solidFill>
          <a:ln w="7620">
            <a:solidFill>
              <a:srgbClr val="F8ECD3"/>
            </a:solidFill>
            <a:prstDash val="solid"/>
          </a:ln>
        </p:spPr>
      </p:sp>
      <p:pic>
        <p:nvPicPr>
          <p:cNvPr id="5" name="Image 0" descr="preencoded.png"/>
          <p:cNvPicPr>
            <a:picLocks noChangeAspect="1"/>
          </p:cNvPicPr>
          <p:nvPr/>
        </p:nvPicPr>
        <p:blipFill>
          <a:blip r:embed="rId3"/>
          <a:stretch>
            <a:fillRect/>
          </a:stretch>
        </p:blipFill>
        <p:spPr>
          <a:xfrm>
            <a:off x="1028224" y="2723198"/>
            <a:ext cx="680442" cy="680442"/>
          </a:xfrm>
          <a:prstGeom prst="rect">
            <a:avLst/>
          </a:prstGeom>
        </p:spPr>
      </p:pic>
      <p:pic>
        <p:nvPicPr>
          <p:cNvPr id="6" name="Image 1" descr="preencoded.png"/>
          <p:cNvPicPr>
            <a:picLocks noChangeAspect="1"/>
          </p:cNvPicPr>
          <p:nvPr/>
        </p:nvPicPr>
        <p:blipFill>
          <a:blip r:embed="rId4"/>
          <a:stretch>
            <a:fillRect/>
          </a:stretch>
        </p:blipFill>
        <p:spPr>
          <a:xfrm>
            <a:off x="1215390" y="2872026"/>
            <a:ext cx="306110" cy="382667"/>
          </a:xfrm>
          <a:prstGeom prst="rect">
            <a:avLst/>
          </a:prstGeom>
        </p:spPr>
      </p:pic>
      <p:sp>
        <p:nvSpPr>
          <p:cNvPr id="7" name="Text 3"/>
          <p:cNvSpPr/>
          <p:nvPr/>
        </p:nvSpPr>
        <p:spPr>
          <a:xfrm>
            <a:off x="1028224" y="36304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local</a:t>
            </a:r>
            <a:endParaRPr lang="en-US" sz="2200" dirty="0"/>
          </a:p>
        </p:txBody>
      </p:sp>
      <p:sp>
        <p:nvSpPr>
          <p:cNvPr id="8" name="Text 4"/>
          <p:cNvSpPr/>
          <p:nvPr/>
        </p:nvSpPr>
        <p:spPr>
          <a:xfrm>
            <a:off x="1028224" y="4120872"/>
            <a:ext cx="3727490" cy="725805"/>
          </a:xfrm>
          <a:prstGeom prst="rect">
            <a:avLst/>
          </a:prstGeom>
          <a:noFill/>
          <a:ln/>
        </p:spPr>
        <p:txBody>
          <a:bodyPr wrap="square" lIns="0" tIns="0" rIns="0" bIns="0" rtlCol="0" anchor="t"/>
          <a:lstStyle/>
          <a:p>
            <a:pPr marL="0" indent="0" algn="r" rtl="1">
              <a:lnSpc>
                <a:spcPts val="2850"/>
              </a:lnSpc>
              <a:buNone/>
            </a:pPr>
            <a:r>
              <a:rPr lang="en-US" sz="1750" dirty="0">
                <a:solidFill>
                  <a:srgbClr val="2C2926"/>
                </a:solidFill>
                <a:latin typeface="Inter" pitchFamily="34" charset="0"/>
                <a:ea typeface="Inter" pitchFamily="34" charset="-122"/>
                <a:cs typeface="Inter" pitchFamily="34" charset="-120"/>
              </a:rPr>
              <a:t>التحقق الأساسي من صيغة الرقم وبياناته المحلية.</a:t>
            </a:r>
            <a:endParaRPr lang="en-US" sz="1750" dirty="0"/>
          </a:p>
        </p:txBody>
      </p:sp>
      <p:sp>
        <p:nvSpPr>
          <p:cNvPr id="9" name="Shape 5"/>
          <p:cNvSpPr/>
          <p:nvPr/>
        </p:nvSpPr>
        <p:spPr>
          <a:xfrm>
            <a:off x="5216962" y="2488763"/>
            <a:ext cx="4196358" cy="2592348"/>
          </a:xfrm>
          <a:prstGeom prst="roundRect">
            <a:avLst>
              <a:gd name="adj" fmla="val 3675"/>
            </a:avLst>
          </a:prstGeom>
          <a:solidFill>
            <a:srgbClr val="FFFFFF"/>
          </a:solidFill>
          <a:ln w="7620">
            <a:solidFill>
              <a:srgbClr val="F8ECD3"/>
            </a:solidFill>
            <a:prstDash val="solid"/>
          </a:ln>
        </p:spPr>
      </p:sp>
      <p:pic>
        <p:nvPicPr>
          <p:cNvPr id="10" name="Image 2" descr="preencoded.png"/>
          <p:cNvPicPr>
            <a:picLocks noChangeAspect="1"/>
          </p:cNvPicPr>
          <p:nvPr/>
        </p:nvPicPr>
        <p:blipFill>
          <a:blip r:embed="rId5"/>
          <a:stretch>
            <a:fillRect/>
          </a:stretch>
        </p:blipFill>
        <p:spPr>
          <a:xfrm>
            <a:off x="5451396" y="2723198"/>
            <a:ext cx="680442" cy="680442"/>
          </a:xfrm>
          <a:prstGeom prst="rect">
            <a:avLst/>
          </a:prstGeom>
        </p:spPr>
      </p:pic>
      <p:pic>
        <p:nvPicPr>
          <p:cNvPr id="11" name="Image 3" descr="preencoded.png"/>
          <p:cNvPicPr>
            <a:picLocks noChangeAspect="1"/>
          </p:cNvPicPr>
          <p:nvPr/>
        </p:nvPicPr>
        <p:blipFill>
          <a:blip r:embed="rId6"/>
          <a:stretch>
            <a:fillRect/>
          </a:stretch>
        </p:blipFill>
        <p:spPr>
          <a:xfrm>
            <a:off x="5638562" y="2872026"/>
            <a:ext cx="306110" cy="382667"/>
          </a:xfrm>
          <a:prstGeom prst="rect">
            <a:avLst/>
          </a:prstGeom>
        </p:spPr>
      </p:pic>
      <p:sp>
        <p:nvSpPr>
          <p:cNvPr id="12" name="Text 6"/>
          <p:cNvSpPr/>
          <p:nvPr/>
        </p:nvSpPr>
        <p:spPr>
          <a:xfrm>
            <a:off x="5451396" y="36304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googlesearch</a:t>
            </a:r>
            <a:endParaRPr lang="en-US" sz="2200" dirty="0"/>
          </a:p>
        </p:txBody>
      </p:sp>
      <p:sp>
        <p:nvSpPr>
          <p:cNvPr id="13" name="Text 7"/>
          <p:cNvSpPr/>
          <p:nvPr/>
        </p:nvSpPr>
        <p:spPr>
          <a:xfrm>
            <a:off x="5451396" y="4120872"/>
            <a:ext cx="3727490" cy="725805"/>
          </a:xfrm>
          <a:prstGeom prst="rect">
            <a:avLst/>
          </a:prstGeom>
          <a:noFill/>
          <a:ln/>
        </p:spPr>
        <p:txBody>
          <a:bodyPr wrap="square" lIns="0" tIns="0" rIns="0" bIns="0" rtlCol="0" anchor="t"/>
          <a:lstStyle/>
          <a:p>
            <a:pPr marL="0" indent="0" algn="r" rtl="1">
              <a:lnSpc>
                <a:spcPts val="2850"/>
              </a:lnSpc>
              <a:buNone/>
            </a:pPr>
            <a:r>
              <a:rPr lang="en-US" sz="1750" dirty="0">
                <a:solidFill>
                  <a:srgbClr val="2C2926"/>
                </a:solidFill>
                <a:latin typeface="Inter" pitchFamily="34" charset="0"/>
                <a:ea typeface="Inter" pitchFamily="34" charset="-122"/>
                <a:cs typeface="Inter" pitchFamily="34" charset="-120"/>
              </a:rPr>
              <a:t>البحث عن الرقم في نتائج محرك بحث Google.</a:t>
            </a:r>
            <a:endParaRPr lang="en-US" sz="1750" dirty="0"/>
          </a:p>
        </p:txBody>
      </p:sp>
      <p:sp>
        <p:nvSpPr>
          <p:cNvPr id="14" name="Shape 8"/>
          <p:cNvSpPr/>
          <p:nvPr/>
        </p:nvSpPr>
        <p:spPr>
          <a:xfrm>
            <a:off x="9640133" y="2488763"/>
            <a:ext cx="4196358" cy="2592348"/>
          </a:xfrm>
          <a:prstGeom prst="roundRect">
            <a:avLst>
              <a:gd name="adj" fmla="val 3675"/>
            </a:avLst>
          </a:prstGeom>
          <a:solidFill>
            <a:srgbClr val="FFFFFF"/>
          </a:solidFill>
          <a:ln w="7620">
            <a:solidFill>
              <a:srgbClr val="F8ECD3"/>
            </a:solidFill>
            <a:prstDash val="solid"/>
          </a:ln>
        </p:spPr>
      </p:sp>
      <p:pic>
        <p:nvPicPr>
          <p:cNvPr id="15" name="Image 4" descr="preencoded.png"/>
          <p:cNvPicPr>
            <a:picLocks noChangeAspect="1"/>
          </p:cNvPicPr>
          <p:nvPr/>
        </p:nvPicPr>
        <p:blipFill>
          <a:blip r:embed="rId7"/>
          <a:stretch>
            <a:fillRect/>
          </a:stretch>
        </p:blipFill>
        <p:spPr>
          <a:xfrm>
            <a:off x="9874568" y="2723198"/>
            <a:ext cx="680442" cy="680442"/>
          </a:xfrm>
          <a:prstGeom prst="rect">
            <a:avLst/>
          </a:prstGeom>
        </p:spPr>
      </p:pic>
      <p:pic>
        <p:nvPicPr>
          <p:cNvPr id="16" name="Image 5" descr="preencoded.png"/>
          <p:cNvPicPr>
            <a:picLocks noChangeAspect="1"/>
          </p:cNvPicPr>
          <p:nvPr/>
        </p:nvPicPr>
        <p:blipFill>
          <a:blip r:embed="rId8"/>
          <a:stretch>
            <a:fillRect/>
          </a:stretch>
        </p:blipFill>
        <p:spPr>
          <a:xfrm>
            <a:off x="10061734" y="2872026"/>
            <a:ext cx="306110" cy="382667"/>
          </a:xfrm>
          <a:prstGeom prst="rect">
            <a:avLst/>
          </a:prstGeom>
        </p:spPr>
      </p:pic>
      <p:sp>
        <p:nvSpPr>
          <p:cNvPr id="17" name="Text 9"/>
          <p:cNvSpPr/>
          <p:nvPr/>
        </p:nvSpPr>
        <p:spPr>
          <a:xfrm>
            <a:off x="9874568" y="36304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googlecse</a:t>
            </a:r>
            <a:endParaRPr lang="en-US" sz="2200" dirty="0"/>
          </a:p>
        </p:txBody>
      </p:sp>
      <p:sp>
        <p:nvSpPr>
          <p:cNvPr id="18" name="Text 10"/>
          <p:cNvSpPr/>
          <p:nvPr/>
        </p:nvSpPr>
        <p:spPr>
          <a:xfrm>
            <a:off x="9874568" y="4120872"/>
            <a:ext cx="3727490" cy="725805"/>
          </a:xfrm>
          <a:prstGeom prst="rect">
            <a:avLst/>
          </a:prstGeom>
          <a:noFill/>
          <a:ln/>
        </p:spPr>
        <p:txBody>
          <a:bodyPr wrap="square" lIns="0" tIns="0" rIns="0" bIns="0" rtlCol="0" anchor="t"/>
          <a:lstStyle/>
          <a:p>
            <a:pPr marL="0" indent="0" algn="r" rtl="1">
              <a:lnSpc>
                <a:spcPts val="2850"/>
              </a:lnSpc>
              <a:buNone/>
            </a:pPr>
            <a:r>
              <a:rPr lang="en-US" sz="1750" dirty="0">
                <a:solidFill>
                  <a:srgbClr val="2C2926"/>
                </a:solidFill>
                <a:latin typeface="Inter" pitchFamily="34" charset="0"/>
                <a:ea typeface="Inter" pitchFamily="34" charset="-122"/>
                <a:cs typeface="Inter" pitchFamily="34" charset="-120"/>
              </a:rPr>
              <a:t>استخدام Google Custom Search API لنتائج بحث أكثر دقة.</a:t>
            </a:r>
            <a:endParaRPr lang="en-US" sz="1750" dirty="0"/>
          </a:p>
        </p:txBody>
      </p:sp>
      <p:sp>
        <p:nvSpPr>
          <p:cNvPr id="19" name="Shape 11"/>
          <p:cNvSpPr/>
          <p:nvPr/>
        </p:nvSpPr>
        <p:spPr>
          <a:xfrm>
            <a:off x="793790" y="5307925"/>
            <a:ext cx="6407944" cy="2229445"/>
          </a:xfrm>
          <a:prstGeom prst="roundRect">
            <a:avLst>
              <a:gd name="adj" fmla="val 4273"/>
            </a:avLst>
          </a:prstGeom>
          <a:solidFill>
            <a:srgbClr val="FFFFFF"/>
          </a:solidFill>
          <a:ln w="7620">
            <a:solidFill>
              <a:srgbClr val="F8ECD3"/>
            </a:solidFill>
            <a:prstDash val="solid"/>
          </a:ln>
        </p:spPr>
      </p:sp>
      <p:pic>
        <p:nvPicPr>
          <p:cNvPr id="20" name="Image 6" descr="preencoded.png"/>
          <p:cNvPicPr>
            <a:picLocks noChangeAspect="1"/>
          </p:cNvPicPr>
          <p:nvPr/>
        </p:nvPicPr>
        <p:blipFill>
          <a:blip r:embed="rId9"/>
          <a:stretch>
            <a:fillRect/>
          </a:stretch>
        </p:blipFill>
        <p:spPr>
          <a:xfrm>
            <a:off x="1028224" y="5542359"/>
            <a:ext cx="680442" cy="680442"/>
          </a:xfrm>
          <a:prstGeom prst="rect">
            <a:avLst/>
          </a:prstGeom>
        </p:spPr>
      </p:pic>
      <p:pic>
        <p:nvPicPr>
          <p:cNvPr id="21" name="Image 7" descr="preencoded.png"/>
          <p:cNvPicPr>
            <a:picLocks noChangeAspect="1"/>
          </p:cNvPicPr>
          <p:nvPr/>
        </p:nvPicPr>
        <p:blipFill>
          <a:blip r:embed="rId10"/>
          <a:stretch>
            <a:fillRect/>
          </a:stretch>
        </p:blipFill>
        <p:spPr>
          <a:xfrm>
            <a:off x="1215390" y="5691188"/>
            <a:ext cx="306110" cy="382667"/>
          </a:xfrm>
          <a:prstGeom prst="rect">
            <a:avLst/>
          </a:prstGeom>
        </p:spPr>
      </p:pic>
      <p:sp>
        <p:nvSpPr>
          <p:cNvPr id="22" name="Text 12"/>
          <p:cNvSpPr/>
          <p:nvPr/>
        </p:nvSpPr>
        <p:spPr>
          <a:xfrm>
            <a:off x="1028224" y="64496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numverify</a:t>
            </a:r>
            <a:endParaRPr lang="en-US" sz="2200" dirty="0"/>
          </a:p>
        </p:txBody>
      </p:sp>
      <p:sp>
        <p:nvSpPr>
          <p:cNvPr id="23" name="Text 13"/>
          <p:cNvSpPr/>
          <p:nvPr/>
        </p:nvSpPr>
        <p:spPr>
          <a:xfrm>
            <a:off x="1028224" y="6940034"/>
            <a:ext cx="5939076" cy="362903"/>
          </a:xfrm>
          <a:prstGeom prst="rect">
            <a:avLst/>
          </a:prstGeom>
          <a:noFill/>
          <a:ln/>
        </p:spPr>
        <p:txBody>
          <a:bodyPr wrap="none" lIns="0" tIns="0" rIns="0" bIns="0" rtlCol="0" anchor="t"/>
          <a:lstStyle/>
          <a:p>
            <a:pPr marL="0" indent="0" algn="r" rtl="1">
              <a:lnSpc>
                <a:spcPts val="2850"/>
              </a:lnSpc>
              <a:buNone/>
            </a:pPr>
            <a:r>
              <a:rPr lang="en-US" sz="1750" dirty="0">
                <a:solidFill>
                  <a:srgbClr val="2C2926"/>
                </a:solidFill>
                <a:latin typeface="Inter" pitchFamily="34" charset="0"/>
                <a:ea typeface="Inter" pitchFamily="34" charset="-122"/>
                <a:cs typeface="Inter" pitchFamily="34" charset="-120"/>
              </a:rPr>
              <a:t>الاعتماد </a:t>
            </a:r>
            <a:r>
              <a:rPr lang="en-US" sz="1750" dirty="0" err="1">
                <a:solidFill>
                  <a:srgbClr val="2C2926"/>
                </a:solidFill>
                <a:latin typeface="Inter" pitchFamily="34" charset="0"/>
                <a:ea typeface="Inter" pitchFamily="34" charset="-122"/>
                <a:cs typeface="Inter" pitchFamily="34" charset="-120"/>
              </a:rPr>
              <a:t>على</a:t>
            </a:r>
            <a:r>
              <a:rPr lang="en-US" sz="1750" dirty="0">
                <a:solidFill>
                  <a:srgbClr val="2C2926"/>
                </a:solidFill>
                <a:latin typeface="Inter" pitchFamily="34" charset="0"/>
                <a:ea typeface="Inter" pitchFamily="34" charset="-122"/>
                <a:cs typeface="Inter" pitchFamily="34" charset="-120"/>
              </a:rPr>
              <a:t> API </a:t>
            </a:r>
            <a:r>
              <a:rPr lang="ar-SA" sz="1750" dirty="0">
                <a:solidFill>
                  <a:srgbClr val="2C2926"/>
                </a:solidFill>
                <a:latin typeface="Inter" pitchFamily="34" charset="0"/>
                <a:ea typeface="Inter" pitchFamily="34" charset="-122"/>
                <a:cs typeface="Inter" pitchFamily="34" charset="-120"/>
              </a:rPr>
              <a:t> </a:t>
            </a:r>
            <a:r>
              <a:rPr lang="en-US" sz="1750" dirty="0" err="1">
                <a:solidFill>
                  <a:srgbClr val="2C2926"/>
                </a:solidFill>
                <a:latin typeface="Inter" pitchFamily="34" charset="0"/>
                <a:ea typeface="Inter" pitchFamily="34" charset="-122"/>
                <a:cs typeface="Inter" pitchFamily="34" charset="-120"/>
              </a:rPr>
              <a:t>خارجي</a:t>
            </a:r>
            <a:r>
              <a:rPr lang="en-US" sz="1750" dirty="0">
                <a:solidFill>
                  <a:srgbClr val="2C2926"/>
                </a:solidFill>
                <a:latin typeface="Inter" pitchFamily="34" charset="0"/>
                <a:ea typeface="Inter" pitchFamily="34" charset="-122"/>
                <a:cs typeface="Inter" pitchFamily="34" charset="-120"/>
              </a:rPr>
              <a:t> للتحقق من البلد والمشغل.</a:t>
            </a:r>
            <a:endParaRPr lang="en-US" sz="1750" dirty="0"/>
          </a:p>
        </p:txBody>
      </p:sp>
      <p:sp>
        <p:nvSpPr>
          <p:cNvPr id="24" name="Shape 14"/>
          <p:cNvSpPr/>
          <p:nvPr/>
        </p:nvSpPr>
        <p:spPr>
          <a:xfrm>
            <a:off x="7428548" y="5307925"/>
            <a:ext cx="6407944" cy="2229445"/>
          </a:xfrm>
          <a:prstGeom prst="roundRect">
            <a:avLst>
              <a:gd name="adj" fmla="val 4273"/>
            </a:avLst>
          </a:prstGeom>
          <a:solidFill>
            <a:srgbClr val="FFFFFF"/>
          </a:solidFill>
          <a:ln w="7620">
            <a:solidFill>
              <a:srgbClr val="F8ECD3"/>
            </a:solidFill>
            <a:prstDash val="solid"/>
          </a:ln>
        </p:spPr>
      </p:sp>
      <p:pic>
        <p:nvPicPr>
          <p:cNvPr id="25" name="Image 8" descr="preencoded.png"/>
          <p:cNvPicPr>
            <a:picLocks noChangeAspect="1"/>
          </p:cNvPicPr>
          <p:nvPr/>
        </p:nvPicPr>
        <p:blipFill>
          <a:blip r:embed="rId11"/>
          <a:stretch>
            <a:fillRect/>
          </a:stretch>
        </p:blipFill>
        <p:spPr>
          <a:xfrm>
            <a:off x="7662982" y="5542359"/>
            <a:ext cx="680442" cy="680442"/>
          </a:xfrm>
          <a:prstGeom prst="rect">
            <a:avLst/>
          </a:prstGeom>
        </p:spPr>
      </p:pic>
      <p:pic>
        <p:nvPicPr>
          <p:cNvPr id="26" name="Image 9" descr="preencoded.png"/>
          <p:cNvPicPr>
            <a:picLocks noChangeAspect="1"/>
          </p:cNvPicPr>
          <p:nvPr/>
        </p:nvPicPr>
        <p:blipFill>
          <a:blip r:embed="rId12"/>
          <a:stretch>
            <a:fillRect/>
          </a:stretch>
        </p:blipFill>
        <p:spPr>
          <a:xfrm>
            <a:off x="7850148" y="5691188"/>
            <a:ext cx="306110" cy="382667"/>
          </a:xfrm>
          <a:prstGeom prst="rect">
            <a:avLst/>
          </a:prstGeom>
        </p:spPr>
      </p:pic>
      <p:sp>
        <p:nvSpPr>
          <p:cNvPr id="27" name="Text 15"/>
          <p:cNvSpPr/>
          <p:nvPr/>
        </p:nvSpPr>
        <p:spPr>
          <a:xfrm>
            <a:off x="7662982" y="64496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ovh</a:t>
            </a:r>
            <a:endParaRPr lang="en-US" sz="2200" dirty="0"/>
          </a:p>
        </p:txBody>
      </p:sp>
      <p:sp>
        <p:nvSpPr>
          <p:cNvPr id="28" name="Text 16"/>
          <p:cNvSpPr/>
          <p:nvPr/>
        </p:nvSpPr>
        <p:spPr>
          <a:xfrm>
            <a:off x="7662982" y="6940034"/>
            <a:ext cx="5939076" cy="362903"/>
          </a:xfrm>
          <a:prstGeom prst="rect">
            <a:avLst/>
          </a:prstGeom>
          <a:noFill/>
          <a:ln/>
        </p:spPr>
        <p:txBody>
          <a:bodyPr wrap="none" lIns="0" tIns="0" rIns="0" bIns="0" rtlCol="0" anchor="t"/>
          <a:lstStyle/>
          <a:p>
            <a:pPr marL="0" indent="0" algn="r" rtl="1">
              <a:lnSpc>
                <a:spcPts val="2850"/>
              </a:lnSpc>
              <a:buNone/>
            </a:pPr>
            <a:r>
              <a:rPr lang="en-US" sz="1750" dirty="0">
                <a:solidFill>
                  <a:srgbClr val="2C2926"/>
                </a:solidFill>
                <a:latin typeface="Inter" pitchFamily="34" charset="0"/>
                <a:ea typeface="Inter" pitchFamily="34" charset="-122"/>
                <a:cs typeface="Inter" pitchFamily="34" charset="-120"/>
              </a:rPr>
              <a:t>ماسح متخصص لأرقام VoIP المتعلقة بخدمات OVH.</a:t>
            </a:r>
            <a:endParaRPr lang="en-US" sz="1750" dirty="0"/>
          </a:p>
        </p:txBody>
      </p:sp>
      <p:pic>
        <p:nvPicPr>
          <p:cNvPr id="29" name="Image 0">
            <a:extLst>
              <a:ext uri="{FF2B5EF4-FFF2-40B4-BE49-F238E27FC236}">
                <a16:creationId xmlns:a16="http://schemas.microsoft.com/office/drawing/2014/main" id="{C014267F-C8CE-904C-A1D8-F060D71C226B}"/>
              </a:ext>
            </a:extLst>
          </p:cNvPr>
          <p:cNvPicPr>
            <a:picLocks noChangeAspect="1"/>
          </p:cNvPicPr>
          <p:nvPr/>
        </p:nvPicPr>
        <p:blipFill>
          <a:blip r:embed="rId13"/>
          <a:srcRect/>
          <a:stretch/>
        </p:blipFill>
        <p:spPr>
          <a:xfrm>
            <a:off x="12618720" y="7612261"/>
            <a:ext cx="2011680" cy="597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1000"/>
                                        <p:tgtEl>
                                          <p:spTgt spid="5"/>
                                        </p:tgtEl>
                                      </p:cBhvr>
                                    </p:animEffect>
                                    <p:anim calcmode="lin" valueType="num">
                                      <p:cBhvr>
                                        <p:cTn id="67" dur="1000" fill="hold"/>
                                        <p:tgtEl>
                                          <p:spTgt spid="5"/>
                                        </p:tgtEl>
                                        <p:attrNameLst>
                                          <p:attrName>ppt_x</p:attrName>
                                        </p:attrNameLst>
                                      </p:cBhvr>
                                      <p:tavLst>
                                        <p:tav tm="0">
                                          <p:val>
                                            <p:strVal val="#ppt_x"/>
                                          </p:val>
                                        </p:tav>
                                        <p:tav tm="100000">
                                          <p:val>
                                            <p:strVal val="#ppt_x"/>
                                          </p:val>
                                        </p:tav>
                                      </p:tavLst>
                                    </p:anim>
                                    <p:anim calcmode="lin" valueType="num">
                                      <p:cBhvr>
                                        <p:cTn id="68" dur="1000" fill="hold"/>
                                        <p:tgtEl>
                                          <p:spTgt spid="5"/>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1000"/>
                                        <p:tgtEl>
                                          <p:spTgt spid="7"/>
                                        </p:tgtEl>
                                      </p:cBhvr>
                                    </p:animEffect>
                                    <p:anim calcmode="lin" valueType="num">
                                      <p:cBhvr>
                                        <p:cTn id="72" dur="1000" fill="hold"/>
                                        <p:tgtEl>
                                          <p:spTgt spid="7"/>
                                        </p:tgtEl>
                                        <p:attrNameLst>
                                          <p:attrName>ppt_x</p:attrName>
                                        </p:attrNameLst>
                                      </p:cBhvr>
                                      <p:tavLst>
                                        <p:tav tm="0">
                                          <p:val>
                                            <p:strVal val="#ppt_x"/>
                                          </p:val>
                                        </p:tav>
                                        <p:tav tm="100000">
                                          <p:val>
                                            <p:strVal val="#ppt_x"/>
                                          </p:val>
                                        </p:tav>
                                      </p:tavLst>
                                    </p:anim>
                                    <p:anim calcmode="lin" valueType="num">
                                      <p:cBhvr>
                                        <p:cTn id="73" dur="1000" fill="hold"/>
                                        <p:tgtEl>
                                          <p:spTgt spid="7"/>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1000"/>
                                        <p:tgtEl>
                                          <p:spTgt spid="6"/>
                                        </p:tgtEl>
                                      </p:cBhvr>
                                    </p:animEffect>
                                    <p:anim calcmode="lin" valueType="num">
                                      <p:cBhvr>
                                        <p:cTn id="77" dur="1000" fill="hold"/>
                                        <p:tgtEl>
                                          <p:spTgt spid="6"/>
                                        </p:tgtEl>
                                        <p:attrNameLst>
                                          <p:attrName>ppt_x</p:attrName>
                                        </p:attrNameLst>
                                      </p:cBhvr>
                                      <p:tavLst>
                                        <p:tav tm="0">
                                          <p:val>
                                            <p:strVal val="#ppt_x"/>
                                          </p:val>
                                        </p:tav>
                                        <p:tav tm="100000">
                                          <p:val>
                                            <p:strVal val="#ppt_x"/>
                                          </p:val>
                                        </p:tav>
                                      </p:tavLst>
                                    </p:anim>
                                    <p:anim calcmode="lin" valueType="num">
                                      <p:cBhvr>
                                        <p:cTn id="78" dur="1000" fill="hold"/>
                                        <p:tgtEl>
                                          <p:spTgt spid="6"/>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1000"/>
                                        <p:tgtEl>
                                          <p:spTgt spid="4"/>
                                        </p:tgtEl>
                                      </p:cBhvr>
                                    </p:animEffect>
                                    <p:anim calcmode="lin" valueType="num">
                                      <p:cBhvr>
                                        <p:cTn id="82" dur="1000" fill="hold"/>
                                        <p:tgtEl>
                                          <p:spTgt spid="4"/>
                                        </p:tgtEl>
                                        <p:attrNameLst>
                                          <p:attrName>ppt_x</p:attrName>
                                        </p:attrNameLst>
                                      </p:cBhvr>
                                      <p:tavLst>
                                        <p:tav tm="0">
                                          <p:val>
                                            <p:strVal val="#ppt_x"/>
                                          </p:val>
                                        </p:tav>
                                        <p:tav tm="100000">
                                          <p:val>
                                            <p:strVal val="#ppt_x"/>
                                          </p:val>
                                        </p:tav>
                                      </p:tavLst>
                                    </p:anim>
                                    <p:anim calcmode="lin" valueType="num">
                                      <p:cBhvr>
                                        <p:cTn id="83" dur="1000" fill="hold"/>
                                        <p:tgtEl>
                                          <p:spTgt spid="4"/>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fade">
                                      <p:cBhvr>
                                        <p:cTn id="86" dur="1000"/>
                                        <p:tgtEl>
                                          <p:spTgt spid="8"/>
                                        </p:tgtEl>
                                      </p:cBhvr>
                                    </p:animEffect>
                                    <p:anim calcmode="lin" valueType="num">
                                      <p:cBhvr>
                                        <p:cTn id="87" dur="1000" fill="hold"/>
                                        <p:tgtEl>
                                          <p:spTgt spid="8"/>
                                        </p:tgtEl>
                                        <p:attrNameLst>
                                          <p:attrName>ppt_x</p:attrName>
                                        </p:attrNameLst>
                                      </p:cBhvr>
                                      <p:tavLst>
                                        <p:tav tm="0">
                                          <p:val>
                                            <p:strVal val="#ppt_x"/>
                                          </p:val>
                                        </p:tav>
                                        <p:tav tm="100000">
                                          <p:val>
                                            <p:strVal val="#ppt_x"/>
                                          </p:val>
                                        </p:tav>
                                      </p:tavLst>
                                    </p:anim>
                                    <p:anim calcmode="lin" valueType="num">
                                      <p:cBhvr>
                                        <p:cTn id="8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1000"/>
                                        <p:tgtEl>
                                          <p:spTgt spid="24"/>
                                        </p:tgtEl>
                                      </p:cBhvr>
                                    </p:animEffect>
                                    <p:anim calcmode="lin" valueType="num">
                                      <p:cBhvr>
                                        <p:cTn id="94" dur="1000" fill="hold"/>
                                        <p:tgtEl>
                                          <p:spTgt spid="24"/>
                                        </p:tgtEl>
                                        <p:attrNameLst>
                                          <p:attrName>ppt_x</p:attrName>
                                        </p:attrNameLst>
                                      </p:cBhvr>
                                      <p:tavLst>
                                        <p:tav tm="0">
                                          <p:val>
                                            <p:strVal val="#ppt_x"/>
                                          </p:val>
                                        </p:tav>
                                        <p:tav tm="100000">
                                          <p:val>
                                            <p:strVal val="#ppt_x"/>
                                          </p:val>
                                        </p:tav>
                                      </p:tavLst>
                                    </p:anim>
                                    <p:anim calcmode="lin" valueType="num">
                                      <p:cBhvr>
                                        <p:cTn id="95" dur="1000" fill="hold"/>
                                        <p:tgtEl>
                                          <p:spTgt spid="24"/>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1000"/>
                                        <p:tgtEl>
                                          <p:spTgt spid="26"/>
                                        </p:tgtEl>
                                      </p:cBhvr>
                                    </p:animEffect>
                                    <p:anim calcmode="lin" valueType="num">
                                      <p:cBhvr>
                                        <p:cTn id="99" dur="1000" fill="hold"/>
                                        <p:tgtEl>
                                          <p:spTgt spid="26"/>
                                        </p:tgtEl>
                                        <p:attrNameLst>
                                          <p:attrName>ppt_x</p:attrName>
                                        </p:attrNameLst>
                                      </p:cBhvr>
                                      <p:tavLst>
                                        <p:tav tm="0">
                                          <p:val>
                                            <p:strVal val="#ppt_x"/>
                                          </p:val>
                                        </p:tav>
                                        <p:tav tm="100000">
                                          <p:val>
                                            <p:strVal val="#ppt_x"/>
                                          </p:val>
                                        </p:tav>
                                      </p:tavLst>
                                    </p:anim>
                                    <p:anim calcmode="lin" valueType="num">
                                      <p:cBhvr>
                                        <p:cTn id="100" dur="1000" fill="hold"/>
                                        <p:tgtEl>
                                          <p:spTgt spid="2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1000"/>
                                        <p:tgtEl>
                                          <p:spTgt spid="25"/>
                                        </p:tgtEl>
                                      </p:cBhvr>
                                    </p:animEffect>
                                    <p:anim calcmode="lin" valueType="num">
                                      <p:cBhvr>
                                        <p:cTn id="104" dur="1000" fill="hold"/>
                                        <p:tgtEl>
                                          <p:spTgt spid="25"/>
                                        </p:tgtEl>
                                        <p:attrNameLst>
                                          <p:attrName>ppt_x</p:attrName>
                                        </p:attrNameLst>
                                      </p:cBhvr>
                                      <p:tavLst>
                                        <p:tav tm="0">
                                          <p:val>
                                            <p:strVal val="#ppt_x"/>
                                          </p:val>
                                        </p:tav>
                                        <p:tav tm="100000">
                                          <p:val>
                                            <p:strVal val="#ppt_x"/>
                                          </p:val>
                                        </p:tav>
                                      </p:tavLst>
                                    </p:anim>
                                    <p:anim calcmode="lin" valueType="num">
                                      <p:cBhvr>
                                        <p:cTn id="105" dur="1000" fill="hold"/>
                                        <p:tgtEl>
                                          <p:spTgt spid="25"/>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1000"/>
                                        <p:tgtEl>
                                          <p:spTgt spid="27"/>
                                        </p:tgtEl>
                                      </p:cBhvr>
                                    </p:animEffect>
                                    <p:anim calcmode="lin" valueType="num">
                                      <p:cBhvr>
                                        <p:cTn id="109" dur="1000" fill="hold"/>
                                        <p:tgtEl>
                                          <p:spTgt spid="27"/>
                                        </p:tgtEl>
                                        <p:attrNameLst>
                                          <p:attrName>ppt_x</p:attrName>
                                        </p:attrNameLst>
                                      </p:cBhvr>
                                      <p:tavLst>
                                        <p:tav tm="0">
                                          <p:val>
                                            <p:strVal val="#ppt_x"/>
                                          </p:val>
                                        </p:tav>
                                        <p:tav tm="100000">
                                          <p:val>
                                            <p:strVal val="#ppt_x"/>
                                          </p:val>
                                        </p:tav>
                                      </p:tavLst>
                                    </p:anim>
                                    <p:anim calcmode="lin" valueType="num">
                                      <p:cBhvr>
                                        <p:cTn id="110" dur="1000" fill="hold"/>
                                        <p:tgtEl>
                                          <p:spTgt spid="2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fade">
                                      <p:cBhvr>
                                        <p:cTn id="113" dur="1000"/>
                                        <p:tgtEl>
                                          <p:spTgt spid="28"/>
                                        </p:tgtEl>
                                      </p:cBhvr>
                                    </p:animEffect>
                                    <p:anim calcmode="lin" valueType="num">
                                      <p:cBhvr>
                                        <p:cTn id="114" dur="1000" fill="hold"/>
                                        <p:tgtEl>
                                          <p:spTgt spid="28"/>
                                        </p:tgtEl>
                                        <p:attrNameLst>
                                          <p:attrName>ppt_x</p:attrName>
                                        </p:attrNameLst>
                                      </p:cBhvr>
                                      <p:tavLst>
                                        <p:tav tm="0">
                                          <p:val>
                                            <p:strVal val="#ppt_x"/>
                                          </p:val>
                                        </p:tav>
                                        <p:tav tm="100000">
                                          <p:val>
                                            <p:strVal val="#ppt_x"/>
                                          </p:val>
                                        </p:tav>
                                      </p:tavLst>
                                    </p:anim>
                                    <p:anim calcmode="lin" valueType="num">
                                      <p:cBhvr>
                                        <p:cTn id="11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fade">
                                      <p:cBhvr>
                                        <p:cTn id="120" dur="1000"/>
                                        <p:tgtEl>
                                          <p:spTgt spid="21"/>
                                        </p:tgtEl>
                                      </p:cBhvr>
                                    </p:animEffect>
                                    <p:anim calcmode="lin" valueType="num">
                                      <p:cBhvr>
                                        <p:cTn id="121" dur="1000" fill="hold"/>
                                        <p:tgtEl>
                                          <p:spTgt spid="21"/>
                                        </p:tgtEl>
                                        <p:attrNameLst>
                                          <p:attrName>ppt_x</p:attrName>
                                        </p:attrNameLst>
                                      </p:cBhvr>
                                      <p:tavLst>
                                        <p:tav tm="0">
                                          <p:val>
                                            <p:strVal val="#ppt_x"/>
                                          </p:val>
                                        </p:tav>
                                        <p:tav tm="100000">
                                          <p:val>
                                            <p:strVal val="#ppt_x"/>
                                          </p:val>
                                        </p:tav>
                                      </p:tavLst>
                                    </p:anim>
                                    <p:anim calcmode="lin" valueType="num">
                                      <p:cBhvr>
                                        <p:cTn id="122" dur="1000" fill="hold"/>
                                        <p:tgtEl>
                                          <p:spTgt spid="21"/>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fade">
                                      <p:cBhvr>
                                        <p:cTn id="125" dur="1000"/>
                                        <p:tgtEl>
                                          <p:spTgt spid="20"/>
                                        </p:tgtEl>
                                      </p:cBhvr>
                                    </p:animEffect>
                                    <p:anim calcmode="lin" valueType="num">
                                      <p:cBhvr>
                                        <p:cTn id="126" dur="1000" fill="hold"/>
                                        <p:tgtEl>
                                          <p:spTgt spid="20"/>
                                        </p:tgtEl>
                                        <p:attrNameLst>
                                          <p:attrName>ppt_x</p:attrName>
                                        </p:attrNameLst>
                                      </p:cBhvr>
                                      <p:tavLst>
                                        <p:tav tm="0">
                                          <p:val>
                                            <p:strVal val="#ppt_x"/>
                                          </p:val>
                                        </p:tav>
                                        <p:tav tm="100000">
                                          <p:val>
                                            <p:strVal val="#ppt_x"/>
                                          </p:val>
                                        </p:tav>
                                      </p:tavLst>
                                    </p:anim>
                                    <p:anim calcmode="lin" valueType="num">
                                      <p:cBhvr>
                                        <p:cTn id="127" dur="1000" fill="hold"/>
                                        <p:tgtEl>
                                          <p:spTgt spid="20"/>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fade">
                                      <p:cBhvr>
                                        <p:cTn id="130" dur="1000"/>
                                        <p:tgtEl>
                                          <p:spTgt spid="19"/>
                                        </p:tgtEl>
                                      </p:cBhvr>
                                    </p:animEffect>
                                    <p:anim calcmode="lin" valueType="num">
                                      <p:cBhvr>
                                        <p:cTn id="131" dur="1000" fill="hold"/>
                                        <p:tgtEl>
                                          <p:spTgt spid="19"/>
                                        </p:tgtEl>
                                        <p:attrNameLst>
                                          <p:attrName>ppt_x</p:attrName>
                                        </p:attrNameLst>
                                      </p:cBhvr>
                                      <p:tavLst>
                                        <p:tav tm="0">
                                          <p:val>
                                            <p:strVal val="#ppt_x"/>
                                          </p:val>
                                        </p:tav>
                                        <p:tav tm="100000">
                                          <p:val>
                                            <p:strVal val="#ppt_x"/>
                                          </p:val>
                                        </p:tav>
                                      </p:tavLst>
                                    </p:anim>
                                    <p:anim calcmode="lin" valueType="num">
                                      <p:cBhvr>
                                        <p:cTn id="132" dur="1000" fill="hold"/>
                                        <p:tgtEl>
                                          <p:spTgt spid="19"/>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2"/>
                                        </p:tgtEl>
                                        <p:attrNameLst>
                                          <p:attrName>style.visibility</p:attrName>
                                        </p:attrNameLst>
                                      </p:cBhvr>
                                      <p:to>
                                        <p:strVal val="visible"/>
                                      </p:to>
                                    </p:set>
                                    <p:animEffect transition="in" filter="fade">
                                      <p:cBhvr>
                                        <p:cTn id="135" dur="1000"/>
                                        <p:tgtEl>
                                          <p:spTgt spid="22"/>
                                        </p:tgtEl>
                                      </p:cBhvr>
                                    </p:animEffect>
                                    <p:anim calcmode="lin" valueType="num">
                                      <p:cBhvr>
                                        <p:cTn id="136" dur="1000" fill="hold"/>
                                        <p:tgtEl>
                                          <p:spTgt spid="22"/>
                                        </p:tgtEl>
                                        <p:attrNameLst>
                                          <p:attrName>ppt_x</p:attrName>
                                        </p:attrNameLst>
                                      </p:cBhvr>
                                      <p:tavLst>
                                        <p:tav tm="0">
                                          <p:val>
                                            <p:strVal val="#ppt_x"/>
                                          </p:val>
                                        </p:tav>
                                        <p:tav tm="100000">
                                          <p:val>
                                            <p:strVal val="#ppt_x"/>
                                          </p:val>
                                        </p:tav>
                                      </p:tavLst>
                                    </p:anim>
                                    <p:anim calcmode="lin" valueType="num">
                                      <p:cBhvr>
                                        <p:cTn id="137" dur="1000" fill="hold"/>
                                        <p:tgtEl>
                                          <p:spTgt spid="22"/>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23"/>
                                        </p:tgtEl>
                                        <p:attrNameLst>
                                          <p:attrName>style.visibility</p:attrName>
                                        </p:attrNameLst>
                                      </p:cBhvr>
                                      <p:to>
                                        <p:strVal val="visible"/>
                                      </p:to>
                                    </p:set>
                                    <p:animEffect transition="in" filter="fade">
                                      <p:cBhvr>
                                        <p:cTn id="140" dur="1000"/>
                                        <p:tgtEl>
                                          <p:spTgt spid="23"/>
                                        </p:tgtEl>
                                      </p:cBhvr>
                                    </p:animEffect>
                                    <p:anim calcmode="lin" valueType="num">
                                      <p:cBhvr>
                                        <p:cTn id="141" dur="1000" fill="hold"/>
                                        <p:tgtEl>
                                          <p:spTgt spid="23"/>
                                        </p:tgtEl>
                                        <p:attrNameLst>
                                          <p:attrName>ppt_x</p:attrName>
                                        </p:attrNameLst>
                                      </p:cBhvr>
                                      <p:tavLst>
                                        <p:tav tm="0">
                                          <p:val>
                                            <p:strVal val="#ppt_x"/>
                                          </p:val>
                                        </p:tav>
                                        <p:tav tm="100000">
                                          <p:val>
                                            <p:strVal val="#ppt_x"/>
                                          </p:val>
                                        </p:tav>
                                      </p:tavLst>
                                    </p:anim>
                                    <p:anim calcmode="lin" valueType="num">
                                      <p:cBhvr>
                                        <p:cTn id="14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2" grpId="0" animBg="1"/>
      <p:bldP spid="13" grpId="0" animBg="1"/>
      <p:bldP spid="17" grpId="0" animBg="1"/>
      <p:bldP spid="18" grpId="0" animBg="1"/>
      <p:bldP spid="22" grpId="0" animBg="1"/>
      <p:bldP spid="23"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837</Words>
  <Application>Microsoft Office PowerPoint</Application>
  <PresentationFormat>Custom</PresentationFormat>
  <Paragraphs>133</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Inter</vt:lpstr>
      <vt:lpstr>Consolas</vt:lpstr>
      <vt:lpstr>Bricolage Grotesque Light</vt:lpstr>
      <vt:lpstr>Aldhabi</vt:lpstr>
      <vt:lpstr>Bricolage Grotesque Semi Bold</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Osama Al-Jabali</cp:lastModifiedBy>
  <cp:revision>4</cp:revision>
  <dcterms:created xsi:type="dcterms:W3CDTF">2025-09-14T02:53:10Z</dcterms:created>
  <dcterms:modified xsi:type="dcterms:W3CDTF">2025-09-17T20:52:44Z</dcterms:modified>
</cp:coreProperties>
</file>